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Corbel" panose="020B0503020204020204" pitchFamily="3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f1b6b7f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50f1b6b7fb_1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18"/>
        <p:cNvGrpSpPr/>
        <p:nvPr/>
      </p:nvGrpSpPr>
      <p:grpSpPr>
        <a:xfrm>
          <a:off x="0" y="0"/>
          <a:ext cx="0" cy="0"/>
          <a:chOff x="0" y="0"/>
          <a:chExt cx="0" cy="0"/>
        </a:xfrm>
      </p:grpSpPr>
      <p:grpSp>
        <p:nvGrpSpPr>
          <p:cNvPr id="19" name="Google Shape;19;p2"/>
          <p:cNvGrpSpPr/>
          <p:nvPr/>
        </p:nvGrpSpPr>
        <p:grpSpPr>
          <a:xfrm>
            <a:off x="546100" y="-4763"/>
            <a:ext cx="5014912" cy="6862763"/>
            <a:chOff x="2928938" y="-4763"/>
            <a:chExt cx="5014912" cy="6862763"/>
          </a:xfrm>
        </p:grpSpPr>
        <p:sp>
          <p:nvSpPr>
            <p:cNvPr id="20" name="Google Shape;20;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28" name="Google Shape;28;p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85" name="Google Shape;85;p11"/>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1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1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95"/>
        <p:cNvGrpSpPr/>
        <p:nvPr/>
      </p:nvGrpSpPr>
      <p:grpSpPr>
        <a:xfrm>
          <a:off x="0" y="0"/>
          <a:ext cx="0" cy="0"/>
          <a:chOff x="0" y="0"/>
          <a:chExt cx="0" cy="0"/>
        </a:xfrm>
      </p:grpSpPr>
      <p:sp>
        <p:nvSpPr>
          <p:cNvPr id="96" name="Google Shape;96;p13"/>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97" name="Google Shape;97;p13"/>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98" name="Google Shape;98;p13"/>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13"/>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1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1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10"/>
        <p:cNvGrpSpPr/>
        <p:nvPr/>
      </p:nvGrpSpPr>
      <p:grpSpPr>
        <a:xfrm>
          <a:off x="0" y="0"/>
          <a:ext cx="0" cy="0"/>
          <a:chOff x="0" y="0"/>
          <a:chExt cx="0" cy="0"/>
        </a:xfrm>
      </p:grpSpPr>
      <p:sp>
        <p:nvSpPr>
          <p:cNvPr id="111" name="Google Shape;111;p15"/>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2" name="Google Shape;112;p15"/>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cap="none">
                <a:solidFill>
                  <a:schemeClr val="dk1"/>
                </a:solidFill>
                <a:latin typeface="Corbel"/>
                <a:ea typeface="Corbel"/>
                <a:cs typeface="Corbel"/>
                <a:sym typeface="Corbel"/>
              </a:rPr>
              <a:t>”</a:t>
            </a:r>
            <a:endParaRPr/>
          </a:p>
        </p:txBody>
      </p:sp>
      <p:sp>
        <p:nvSpPr>
          <p:cNvPr id="113" name="Google Shape;113;p15"/>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15"/>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1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16"/>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1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7"/>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rot="5400000">
            <a:off x="8065140" y="2353315"/>
            <a:ext cx="5105400" cy="177036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8"/>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34" name="Google Shape;34;p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40" name="Google Shape;40;p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5"/>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6"/>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6"/>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6"/>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4"/>
        <p:cNvGrpSpPr/>
        <p:nvPr/>
      </p:nvGrpSpPr>
      <p:grpSpPr>
        <a:xfrm>
          <a:off x="0" y="0"/>
          <a:ext cx="0" cy="0"/>
          <a:chOff x="0" y="0"/>
          <a:chExt cx="0" cy="0"/>
        </a:xfrm>
      </p:grpSpPr>
      <p:sp>
        <p:nvSpPr>
          <p:cNvPr id="65" name="Google Shape;65;p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9"/>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78" name="Google Shape;78;p10"/>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1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50812" y="0"/>
            <a:ext cx="2436813" cy="6858001"/>
            <a:chOff x="1320800" y="0"/>
            <a:chExt cx="2436813" cy="6858001"/>
          </a:xfrm>
        </p:grpSpPr>
        <p:sp>
          <p:nvSpPr>
            <p:cNvPr id="7" name="Google Shape;7;p1"/>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ctrTitle"/>
          </p:nvPr>
        </p:nvSpPr>
        <p:spPr>
          <a:xfrm>
            <a:off x="3190760" y="1120797"/>
            <a:ext cx="8574622" cy="261619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6000"/>
              <a:buFont typeface="Corbel"/>
              <a:buNone/>
            </a:pPr>
            <a:r>
              <a:rPr lang="en-US" b="1"/>
              <a:t>Redes de Pares</a:t>
            </a:r>
            <a:endParaRPr b="1"/>
          </a:p>
        </p:txBody>
      </p:sp>
      <p:sp>
        <p:nvSpPr>
          <p:cNvPr id="143" name="Google Shape;143;p19"/>
          <p:cNvSpPr txBox="1">
            <a:spLocks noGrp="1"/>
          </p:cNvSpPr>
          <p:nvPr>
            <p:ph type="subTitle" idx="1"/>
          </p:nvPr>
        </p:nvSpPr>
        <p:spPr>
          <a:xfrm>
            <a:off x="5111370" y="5800574"/>
            <a:ext cx="6987645" cy="138853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3045"/>
              <a:buNone/>
            </a:pPr>
            <a:r>
              <a:rPr lang="en-US" b="1" dirty="0" err="1"/>
              <a:t>Sistemas</a:t>
            </a:r>
            <a:r>
              <a:rPr lang="en-US" b="1" dirty="0"/>
              <a:t> </a:t>
            </a:r>
            <a:r>
              <a:rPr lang="en-US" b="1" dirty="0" err="1"/>
              <a:t>Distribuidos</a:t>
            </a:r>
            <a:r>
              <a:rPr lang="en-US" b="1" dirty="0"/>
              <a:t> y </a:t>
            </a:r>
            <a:r>
              <a:rPr lang="en-US" b="1" dirty="0" err="1"/>
              <a:t>Programación</a:t>
            </a:r>
            <a:r>
              <a:rPr lang="en-US" b="1" dirty="0"/>
              <a:t> </a:t>
            </a:r>
            <a:r>
              <a:rPr lang="en-US" b="1" dirty="0" err="1"/>
              <a:t>Paralela</a:t>
            </a:r>
            <a:endParaRPr dirty="0"/>
          </a:p>
          <a:p>
            <a:pPr marL="0" lvl="0" indent="0" algn="r" rtl="0">
              <a:spcBef>
                <a:spcPts val="1020"/>
              </a:spcBef>
              <a:spcAft>
                <a:spcPts val="0"/>
              </a:spcAft>
              <a:buSzPts val="3045"/>
              <a:buNone/>
            </a:pPr>
            <a:r>
              <a:rPr lang="en-US" dirty="0" err="1"/>
              <a:t>Curso</a:t>
            </a:r>
            <a:r>
              <a:rPr lang="en-US"/>
              <a:t> </a:t>
            </a:r>
            <a:r>
              <a:rPr lang="en-US" smtClean="0"/>
              <a:t>2020 </a:t>
            </a:r>
            <a:r>
              <a:rPr lang="en-US"/>
              <a:t>– Universidad Nacional de </a:t>
            </a:r>
            <a:r>
              <a:rPr lang="en-US" dirty="0" err="1"/>
              <a:t>Luján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21" name="Google Shape;221;p28"/>
          <p:cNvSpPr/>
          <p:nvPr/>
        </p:nvSpPr>
        <p:spPr>
          <a:xfrm>
            <a:off x="5962904" y="1470454"/>
            <a:ext cx="4231420" cy="5003201"/>
          </a:xfrm>
          <a:prstGeom prst="roundRect">
            <a:avLst>
              <a:gd name="adj" fmla="val 16667"/>
            </a:avLst>
          </a:prstGeom>
          <a:solidFill>
            <a:schemeClr val="accent1"/>
          </a:solidFill>
          <a:ln w="15875" cap="rnd" cmpd="sng">
            <a:solidFill>
              <a:srgbClr val="237D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22" name="Google Shape;222;p28"/>
          <p:cNvPicPr preferRelativeResize="0"/>
          <p:nvPr/>
        </p:nvPicPr>
        <p:blipFill rotWithShape="1">
          <a:blip r:embed="rId3">
            <a:alphaModFix/>
          </a:blip>
          <a:srcRect/>
          <a:stretch/>
        </p:blipFill>
        <p:spPr>
          <a:xfrm>
            <a:off x="2040343" y="2088292"/>
            <a:ext cx="8040338" cy="42077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28" name="Google Shape;228;p29"/>
          <p:cNvSpPr txBox="1">
            <a:spLocks noGrp="1"/>
          </p:cNvSpPr>
          <p:nvPr>
            <p:ph type="body" idx="1"/>
          </p:nvPr>
        </p:nvSpPr>
        <p:spPr>
          <a:xfrm>
            <a:off x="8797994" y="2088816"/>
            <a:ext cx="3260702" cy="349455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3480"/>
              <a:buNone/>
            </a:pPr>
            <a:r>
              <a:rPr lang="en-US" b="1" u="sng">
                <a:solidFill>
                  <a:srgbClr val="0070C0"/>
                </a:solidFill>
              </a:rPr>
              <a:t>Estructura de Conexión:</a:t>
            </a:r>
            <a:endParaRPr/>
          </a:p>
          <a:p>
            <a:pPr marL="0" lvl="0" indent="0" algn="just" rtl="0">
              <a:spcBef>
                <a:spcPts val="1080"/>
              </a:spcBef>
              <a:spcAft>
                <a:spcPts val="0"/>
              </a:spcAft>
              <a:buSzPts val="3480"/>
              <a:buNone/>
            </a:pPr>
            <a:r>
              <a:rPr lang="en-US">
                <a:solidFill>
                  <a:srgbClr val="00B0F0"/>
                </a:solidFill>
              </a:rPr>
              <a:t>Las redes de pares se conectan a través de redes superpuestas (“</a:t>
            </a:r>
            <a:r>
              <a:rPr lang="en-US" i="1">
                <a:solidFill>
                  <a:srgbClr val="00B0F0"/>
                </a:solidFill>
              </a:rPr>
              <a:t>Overlay Network</a:t>
            </a:r>
            <a:r>
              <a:rPr lang="en-US">
                <a:solidFill>
                  <a:srgbClr val="00B0F0"/>
                </a:solidFill>
              </a:rPr>
              <a:t>”)</a:t>
            </a:r>
            <a:endParaRPr/>
          </a:p>
        </p:txBody>
      </p:sp>
      <p:pic>
        <p:nvPicPr>
          <p:cNvPr id="229" name="Google Shape;229;p29"/>
          <p:cNvPicPr preferRelativeResize="0"/>
          <p:nvPr/>
        </p:nvPicPr>
        <p:blipFill rotWithShape="1">
          <a:blip r:embed="rId3">
            <a:alphaModFix/>
          </a:blip>
          <a:srcRect/>
          <a:stretch/>
        </p:blipFill>
        <p:spPr>
          <a:xfrm>
            <a:off x="2115193" y="1623543"/>
            <a:ext cx="6520807" cy="48250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1458100" y="-39126"/>
            <a:ext cx="10734000" cy="968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35" name="Google Shape;235;p30"/>
          <p:cNvSpPr txBox="1">
            <a:spLocks noGrp="1"/>
          </p:cNvSpPr>
          <p:nvPr>
            <p:ph type="body" idx="1"/>
          </p:nvPr>
        </p:nvSpPr>
        <p:spPr>
          <a:xfrm>
            <a:off x="1812994" y="1415716"/>
            <a:ext cx="9832906" cy="503588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480"/>
              <a:buNone/>
            </a:pPr>
            <a:r>
              <a:rPr lang="en-US" sz="2200" b="1">
                <a:solidFill>
                  <a:srgbClr val="0070C0"/>
                </a:solidFill>
              </a:rPr>
              <a:t>                                 </a:t>
            </a:r>
            <a:r>
              <a:rPr lang="en-US" sz="2200" b="1" u="sng">
                <a:solidFill>
                  <a:srgbClr val="0070C0"/>
                </a:solidFill>
              </a:rPr>
              <a:t>Evolución:</a:t>
            </a:r>
            <a:endParaRPr sz="2200"/>
          </a:p>
          <a:p>
            <a:pPr marL="0" lvl="0" indent="0" algn="just" rtl="0">
              <a:lnSpc>
                <a:spcPct val="90000"/>
              </a:lnSpc>
              <a:spcBef>
                <a:spcPts val="1080"/>
              </a:spcBef>
              <a:spcAft>
                <a:spcPts val="0"/>
              </a:spcAft>
              <a:buSzPts val="3480"/>
              <a:buNone/>
            </a:pPr>
            <a:r>
              <a:rPr lang="en-US" sz="2200">
                <a:solidFill>
                  <a:srgbClr val="00B0F0"/>
                </a:solidFill>
              </a:rPr>
              <a:t>Las redes fueron evolucionando:</a:t>
            </a:r>
            <a:endParaRPr sz="2200"/>
          </a:p>
          <a:p>
            <a:pPr marL="285750" lvl="0" indent="-204470" algn="just" rtl="0">
              <a:lnSpc>
                <a:spcPct val="90000"/>
              </a:lnSpc>
              <a:spcBef>
                <a:spcPts val="1080"/>
              </a:spcBef>
              <a:spcAft>
                <a:spcPts val="0"/>
              </a:spcAft>
              <a:buSzPts val="2200"/>
              <a:buChar char="•"/>
            </a:pPr>
            <a:r>
              <a:rPr lang="en-US" sz="2200">
                <a:solidFill>
                  <a:srgbClr val="00B0F0"/>
                </a:solidFill>
              </a:rPr>
              <a:t>Hotline Connect (1996)</a:t>
            </a:r>
            <a:endParaRPr sz="2200"/>
          </a:p>
          <a:p>
            <a:pPr marL="285750" lvl="0" indent="-204470" algn="just" rtl="0">
              <a:lnSpc>
                <a:spcPct val="90000"/>
              </a:lnSpc>
              <a:spcBef>
                <a:spcPts val="1080"/>
              </a:spcBef>
              <a:spcAft>
                <a:spcPts val="0"/>
              </a:spcAft>
              <a:buSzPts val="2200"/>
              <a:buChar char="•"/>
            </a:pPr>
            <a:r>
              <a:rPr lang="en-US" sz="2200">
                <a:solidFill>
                  <a:srgbClr val="00B0F0"/>
                </a:solidFill>
              </a:rPr>
              <a:t>Napster (1999)</a:t>
            </a:r>
            <a:endParaRPr sz="2200"/>
          </a:p>
          <a:p>
            <a:pPr marL="285750" lvl="0" indent="-204470" algn="just" rtl="0">
              <a:lnSpc>
                <a:spcPct val="90000"/>
              </a:lnSpc>
              <a:spcBef>
                <a:spcPts val="1080"/>
              </a:spcBef>
              <a:spcAft>
                <a:spcPts val="0"/>
              </a:spcAft>
              <a:buSzPts val="2200"/>
              <a:buChar char="•"/>
            </a:pPr>
            <a:r>
              <a:rPr lang="en-US" sz="2200">
                <a:solidFill>
                  <a:srgbClr val="00B0F0"/>
                </a:solidFill>
              </a:rPr>
              <a:t>Gnutella (2000)</a:t>
            </a:r>
            <a:endParaRPr sz="2200"/>
          </a:p>
          <a:p>
            <a:pPr marL="285750" lvl="0" indent="-204470" algn="just" rtl="0">
              <a:lnSpc>
                <a:spcPct val="90000"/>
              </a:lnSpc>
              <a:spcBef>
                <a:spcPts val="1080"/>
              </a:spcBef>
              <a:spcAft>
                <a:spcPts val="0"/>
              </a:spcAft>
              <a:buSzPts val="2200"/>
              <a:buChar char="•"/>
            </a:pPr>
            <a:r>
              <a:rPr lang="en-US" sz="2200">
                <a:solidFill>
                  <a:srgbClr val="00B0F0"/>
                </a:solidFill>
              </a:rPr>
              <a:t>WinMX (2001)</a:t>
            </a:r>
            <a:endParaRPr sz="2200"/>
          </a:p>
          <a:p>
            <a:pPr marL="285750" lvl="0" indent="-204470" algn="just" rtl="0">
              <a:lnSpc>
                <a:spcPct val="90000"/>
              </a:lnSpc>
              <a:spcBef>
                <a:spcPts val="1080"/>
              </a:spcBef>
              <a:spcAft>
                <a:spcPts val="0"/>
              </a:spcAft>
              <a:buSzPts val="2200"/>
              <a:buChar char="•"/>
            </a:pPr>
            <a:r>
              <a:rPr lang="en-US" sz="2200">
                <a:solidFill>
                  <a:srgbClr val="00B0F0"/>
                </a:solidFill>
              </a:rPr>
              <a:t>KaZaa, Grokster, eDonkey 2000 (2002)</a:t>
            </a:r>
            <a:endParaRPr sz="2200"/>
          </a:p>
          <a:p>
            <a:pPr marL="285750" lvl="0" indent="-204470" algn="just" rtl="0">
              <a:lnSpc>
                <a:spcPct val="90000"/>
              </a:lnSpc>
              <a:spcBef>
                <a:spcPts val="1080"/>
              </a:spcBef>
              <a:spcAft>
                <a:spcPts val="0"/>
              </a:spcAft>
              <a:buSzPts val="2200"/>
              <a:buChar char="•"/>
            </a:pPr>
            <a:r>
              <a:rPr lang="en-US" sz="2200">
                <a:solidFill>
                  <a:srgbClr val="00B0F0"/>
                </a:solidFill>
              </a:rPr>
              <a:t>Bittorrent (2002) </a:t>
            </a:r>
            <a:endParaRPr sz="2200">
              <a:solidFill>
                <a:srgbClr val="00B0F0"/>
              </a:solidFill>
            </a:endParaRPr>
          </a:p>
          <a:p>
            <a:pPr marL="285750" lvl="0" indent="-204470" algn="just" rtl="0">
              <a:lnSpc>
                <a:spcPct val="90000"/>
              </a:lnSpc>
              <a:spcBef>
                <a:spcPts val="1080"/>
              </a:spcBef>
              <a:spcAft>
                <a:spcPts val="0"/>
              </a:spcAft>
              <a:buSzPts val="2200"/>
              <a:buChar char="•"/>
            </a:pPr>
            <a:r>
              <a:rPr lang="en-US" sz="2200">
                <a:solidFill>
                  <a:srgbClr val="00B0F0"/>
                </a:solidFill>
              </a:rPr>
              <a:t>eMule (2005)</a:t>
            </a:r>
            <a:endParaRPr sz="2200"/>
          </a:p>
          <a:p>
            <a:pPr marL="285750" lvl="0" indent="-204470" algn="just" rtl="0">
              <a:lnSpc>
                <a:spcPct val="90000"/>
              </a:lnSpc>
              <a:spcBef>
                <a:spcPts val="1080"/>
              </a:spcBef>
              <a:spcAft>
                <a:spcPts val="0"/>
              </a:spcAft>
              <a:buSzPts val="2200"/>
              <a:buChar char="•"/>
            </a:pPr>
            <a:r>
              <a:rPr lang="en-US" sz="2200">
                <a:solidFill>
                  <a:srgbClr val="00B0F0"/>
                </a:solidFill>
              </a:rPr>
              <a:t>Limewire (2005)</a:t>
            </a:r>
            <a:endParaRPr sz="2200">
              <a:solidFill>
                <a:srgbClr val="00B0F0"/>
              </a:solidFill>
            </a:endParaRPr>
          </a:p>
        </p:txBody>
      </p:sp>
      <p:pic>
        <p:nvPicPr>
          <p:cNvPr id="236" name="Google Shape;236;p30" descr="P2P-vigilancia-500x312"/>
          <p:cNvPicPr preferRelativeResize="0"/>
          <p:nvPr/>
        </p:nvPicPr>
        <p:blipFill rotWithShape="1">
          <a:blip r:embed="rId3">
            <a:alphaModFix/>
          </a:blip>
          <a:srcRect/>
          <a:stretch/>
        </p:blipFill>
        <p:spPr>
          <a:xfrm>
            <a:off x="7681913" y="1586472"/>
            <a:ext cx="4237037" cy="2375928"/>
          </a:xfrm>
          <a:prstGeom prst="rect">
            <a:avLst/>
          </a:prstGeom>
          <a:noFill/>
          <a:ln w="88900" cap="sq" cmpd="thickThin">
            <a:solidFill>
              <a:srgbClr val="000000"/>
            </a:solidFill>
            <a:prstDash val="solid"/>
            <a:miter lim="800000"/>
            <a:headEnd type="none" w="sm" len="sm"/>
            <a:tailEnd type="none" w="sm" len="sm"/>
          </a:ln>
        </p:spPr>
      </p:pic>
      <p:pic>
        <p:nvPicPr>
          <p:cNvPr id="237" name="Google Shape;237;p30"/>
          <p:cNvPicPr preferRelativeResize="0"/>
          <p:nvPr/>
        </p:nvPicPr>
        <p:blipFill rotWithShape="1">
          <a:blip r:embed="rId4">
            <a:alphaModFix/>
          </a:blip>
          <a:srcRect/>
          <a:stretch/>
        </p:blipFill>
        <p:spPr>
          <a:xfrm>
            <a:off x="7681913" y="3962400"/>
            <a:ext cx="4237037" cy="2514600"/>
          </a:xfrm>
          <a:prstGeom prst="rect">
            <a:avLst/>
          </a:prstGeom>
          <a:noFill/>
          <a:ln w="88900" cap="sq" cmpd="thickThin">
            <a:solidFill>
              <a:srgbClr val="000000"/>
            </a:solidFill>
            <a:prstDash val="solid"/>
            <a:miter lim="800000"/>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43" name="Google Shape;243;p31"/>
          <p:cNvSpPr txBox="1">
            <a:spLocks noGrp="1"/>
          </p:cNvSpPr>
          <p:nvPr>
            <p:ph type="body" idx="1"/>
          </p:nvPr>
        </p:nvSpPr>
        <p:spPr>
          <a:xfrm>
            <a:off x="1812994" y="1415716"/>
            <a:ext cx="9832906" cy="503588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480"/>
              <a:buNone/>
            </a:pPr>
            <a:r>
              <a:rPr lang="en-US" b="1" u="sng">
                <a:solidFill>
                  <a:srgbClr val="0070C0"/>
                </a:solidFill>
              </a:rPr>
              <a:t>Evolución:</a:t>
            </a:r>
            <a:endParaRPr/>
          </a:p>
          <a:p>
            <a:pPr marL="0" lvl="0" indent="0" algn="just" rtl="0">
              <a:spcBef>
                <a:spcPts val="1080"/>
              </a:spcBef>
              <a:spcAft>
                <a:spcPts val="0"/>
              </a:spcAft>
              <a:buSzPts val="3480"/>
              <a:buNone/>
            </a:pPr>
            <a:r>
              <a:rPr lang="en-US">
                <a:solidFill>
                  <a:srgbClr val="00B0F0"/>
                </a:solidFill>
              </a:rPr>
              <a:t>A lo largo del tiempo, las redes de pares fueron evolucionando y las mismas pueden ser clasificadas a través de cuatro generaciones:</a:t>
            </a:r>
            <a:endParaRPr/>
          </a:p>
          <a:p>
            <a:pPr marL="285750" lvl="0" indent="-285750" algn="just" rtl="0">
              <a:spcBef>
                <a:spcPts val="1080"/>
              </a:spcBef>
              <a:spcAft>
                <a:spcPts val="0"/>
              </a:spcAft>
              <a:buSzPts val="3480"/>
              <a:buChar char="•"/>
            </a:pPr>
            <a:r>
              <a:rPr lang="en-US" u="sng">
                <a:solidFill>
                  <a:srgbClr val="0B5982"/>
                </a:solidFill>
              </a:rPr>
              <a:t>1ra Generación:</a:t>
            </a:r>
            <a:r>
              <a:rPr lang="en-US">
                <a:solidFill>
                  <a:srgbClr val="0B5982"/>
                </a:solidFill>
              </a:rPr>
              <a:t> </a:t>
            </a:r>
            <a:r>
              <a:rPr lang="en-US">
                <a:solidFill>
                  <a:srgbClr val="1186C3"/>
                </a:solidFill>
              </a:rPr>
              <a:t>Napster, Win Mx</a:t>
            </a:r>
            <a:endParaRPr/>
          </a:p>
          <a:p>
            <a:pPr marL="285750" lvl="0" indent="-285750" algn="just" rtl="0">
              <a:spcBef>
                <a:spcPts val="1080"/>
              </a:spcBef>
              <a:spcAft>
                <a:spcPts val="0"/>
              </a:spcAft>
              <a:buSzPts val="3480"/>
              <a:buChar char="•"/>
            </a:pPr>
            <a:r>
              <a:rPr lang="en-US" u="sng">
                <a:solidFill>
                  <a:srgbClr val="0B5982"/>
                </a:solidFill>
              </a:rPr>
              <a:t>2da Generación: </a:t>
            </a:r>
            <a:r>
              <a:rPr lang="en-US">
                <a:solidFill>
                  <a:srgbClr val="1186C3"/>
                </a:solidFill>
              </a:rPr>
              <a:t>Gnutella v 0.4</a:t>
            </a:r>
            <a:endParaRPr/>
          </a:p>
          <a:p>
            <a:pPr marL="285750" lvl="0" indent="-285750" algn="just" rtl="0">
              <a:spcBef>
                <a:spcPts val="1080"/>
              </a:spcBef>
              <a:spcAft>
                <a:spcPts val="0"/>
              </a:spcAft>
              <a:buSzPts val="3480"/>
              <a:buChar char="•"/>
            </a:pPr>
            <a:r>
              <a:rPr lang="en-US" u="sng">
                <a:solidFill>
                  <a:srgbClr val="0B5982"/>
                </a:solidFill>
              </a:rPr>
              <a:t>3ra Generación:</a:t>
            </a:r>
            <a:r>
              <a:rPr lang="en-US">
                <a:solidFill>
                  <a:srgbClr val="0B5982"/>
                </a:solidFill>
              </a:rPr>
              <a:t>  </a:t>
            </a:r>
            <a:r>
              <a:rPr lang="en-US">
                <a:solidFill>
                  <a:srgbClr val="1186C3"/>
                </a:solidFill>
              </a:rPr>
              <a:t>Gnutella v 0.6, KaZaa, eDonkey2000</a:t>
            </a:r>
            <a:endParaRPr/>
          </a:p>
          <a:p>
            <a:pPr marL="285750" lvl="0" indent="-285750" algn="just" rtl="0">
              <a:spcBef>
                <a:spcPts val="1080"/>
              </a:spcBef>
              <a:spcAft>
                <a:spcPts val="0"/>
              </a:spcAft>
              <a:buSzPts val="3480"/>
              <a:buChar char="•"/>
            </a:pPr>
            <a:r>
              <a:rPr lang="en-US" u="sng">
                <a:solidFill>
                  <a:srgbClr val="0B5982"/>
                </a:solidFill>
              </a:rPr>
              <a:t>4ta Generación:</a:t>
            </a:r>
            <a:r>
              <a:rPr lang="en-US">
                <a:solidFill>
                  <a:srgbClr val="0B5982"/>
                </a:solidFill>
              </a:rPr>
              <a:t> </a:t>
            </a:r>
            <a:r>
              <a:rPr lang="en-US">
                <a:solidFill>
                  <a:srgbClr val="1186C3"/>
                </a:solidFill>
              </a:rPr>
              <a:t>Bittorrent, Bittorrent Live, Octoshape, PPLive, Sopcast</a:t>
            </a:r>
            <a:endParaRPr>
              <a:solidFill>
                <a:srgbClr val="1186C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1458100" y="-39125"/>
            <a:ext cx="10734000" cy="78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49" name="Google Shape;249;p32"/>
          <p:cNvSpPr txBox="1">
            <a:spLocks noGrp="1"/>
          </p:cNvSpPr>
          <p:nvPr>
            <p:ph type="body" idx="1"/>
          </p:nvPr>
        </p:nvSpPr>
        <p:spPr>
          <a:xfrm>
            <a:off x="2556296" y="3581400"/>
            <a:ext cx="3025354" cy="12001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350"/>
              <a:buNone/>
            </a:pPr>
            <a:r>
              <a:rPr lang="en-US" sz="3000" b="1" u="sng">
                <a:solidFill>
                  <a:srgbClr val="0070C0"/>
                </a:solidFill>
              </a:rPr>
              <a:t>Evolución:</a:t>
            </a:r>
            <a:endParaRPr/>
          </a:p>
          <a:p>
            <a:pPr marL="0" lvl="0" indent="0" algn="l" rtl="0">
              <a:lnSpc>
                <a:spcPct val="90000"/>
              </a:lnSpc>
              <a:spcBef>
                <a:spcPts val="1200"/>
              </a:spcBef>
              <a:spcAft>
                <a:spcPts val="0"/>
              </a:spcAft>
              <a:buSzPts val="4350"/>
              <a:buNone/>
            </a:pPr>
            <a:r>
              <a:rPr lang="en-US" sz="3000" b="1" u="sng">
                <a:solidFill>
                  <a:srgbClr val="0070C0"/>
                </a:solidFill>
              </a:rPr>
              <a:t>1ra Generación:</a:t>
            </a:r>
            <a:endParaRPr/>
          </a:p>
          <a:p>
            <a:pPr marL="0" lvl="0" indent="0" algn="l" rtl="0">
              <a:lnSpc>
                <a:spcPct val="90000"/>
              </a:lnSpc>
              <a:spcBef>
                <a:spcPts val="1080"/>
              </a:spcBef>
              <a:spcAft>
                <a:spcPts val="0"/>
              </a:spcAft>
              <a:buSzPts val="3480"/>
              <a:buNone/>
            </a:pPr>
            <a:endParaRPr>
              <a:solidFill>
                <a:srgbClr val="0070C0"/>
              </a:solidFill>
            </a:endParaRPr>
          </a:p>
        </p:txBody>
      </p:sp>
      <p:pic>
        <p:nvPicPr>
          <p:cNvPr id="250" name="Google Shape;250;p32"/>
          <p:cNvPicPr preferRelativeResize="0"/>
          <p:nvPr/>
        </p:nvPicPr>
        <p:blipFill rotWithShape="1">
          <a:blip r:embed="rId3">
            <a:alphaModFix/>
          </a:blip>
          <a:srcRect/>
          <a:stretch/>
        </p:blipFill>
        <p:spPr>
          <a:xfrm>
            <a:off x="5517975" y="667100"/>
            <a:ext cx="6360026" cy="6081749"/>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1458100" y="-39126"/>
            <a:ext cx="10734000" cy="112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56" name="Google Shape;256;p33"/>
          <p:cNvSpPr txBox="1">
            <a:spLocks noGrp="1"/>
          </p:cNvSpPr>
          <p:nvPr>
            <p:ph type="body" idx="1"/>
          </p:nvPr>
        </p:nvSpPr>
        <p:spPr>
          <a:xfrm>
            <a:off x="2556296" y="3581400"/>
            <a:ext cx="3025354" cy="12001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350"/>
              <a:buNone/>
            </a:pPr>
            <a:r>
              <a:rPr lang="en-US" sz="3000" b="1" u="sng">
                <a:solidFill>
                  <a:srgbClr val="0070C0"/>
                </a:solidFill>
              </a:rPr>
              <a:t>Evolución</a:t>
            </a:r>
            <a:endParaRPr/>
          </a:p>
          <a:p>
            <a:pPr marL="0" lvl="0" indent="0" algn="l" rtl="0">
              <a:lnSpc>
                <a:spcPct val="90000"/>
              </a:lnSpc>
              <a:spcBef>
                <a:spcPts val="1200"/>
              </a:spcBef>
              <a:spcAft>
                <a:spcPts val="0"/>
              </a:spcAft>
              <a:buSzPts val="4350"/>
              <a:buNone/>
            </a:pPr>
            <a:r>
              <a:rPr lang="en-US" sz="3000" b="1" u="sng">
                <a:solidFill>
                  <a:srgbClr val="0070C0"/>
                </a:solidFill>
              </a:rPr>
              <a:t>2da Generación:</a:t>
            </a:r>
            <a:endParaRPr/>
          </a:p>
          <a:p>
            <a:pPr marL="0" lvl="0" indent="0" algn="l" rtl="0">
              <a:lnSpc>
                <a:spcPct val="90000"/>
              </a:lnSpc>
              <a:spcBef>
                <a:spcPts val="1080"/>
              </a:spcBef>
              <a:spcAft>
                <a:spcPts val="0"/>
              </a:spcAft>
              <a:buSzPts val="3480"/>
              <a:buNone/>
            </a:pPr>
            <a:endParaRPr>
              <a:solidFill>
                <a:srgbClr val="0070C0"/>
              </a:solidFill>
            </a:endParaRPr>
          </a:p>
        </p:txBody>
      </p:sp>
      <p:pic>
        <p:nvPicPr>
          <p:cNvPr id="257" name="Google Shape;257;p33"/>
          <p:cNvPicPr preferRelativeResize="0"/>
          <p:nvPr/>
        </p:nvPicPr>
        <p:blipFill rotWithShape="1">
          <a:blip r:embed="rId3">
            <a:alphaModFix/>
          </a:blip>
          <a:srcRect l="-1015" t="14575" r="1014" b="148"/>
          <a:stretch/>
        </p:blipFill>
        <p:spPr>
          <a:xfrm>
            <a:off x="5393950" y="639375"/>
            <a:ext cx="6368650" cy="6218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1458100" y="-39126"/>
            <a:ext cx="10734000" cy="876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63" name="Google Shape;263;p34"/>
          <p:cNvSpPr txBox="1">
            <a:spLocks noGrp="1"/>
          </p:cNvSpPr>
          <p:nvPr>
            <p:ph type="body" idx="1"/>
          </p:nvPr>
        </p:nvSpPr>
        <p:spPr>
          <a:xfrm>
            <a:off x="2556296" y="3581400"/>
            <a:ext cx="3025354" cy="12001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350"/>
              <a:buNone/>
            </a:pPr>
            <a:r>
              <a:rPr lang="en-US" sz="3000" b="1" u="sng">
                <a:solidFill>
                  <a:srgbClr val="0070C0"/>
                </a:solidFill>
              </a:rPr>
              <a:t>Evolución</a:t>
            </a:r>
            <a:endParaRPr/>
          </a:p>
          <a:p>
            <a:pPr marL="0" lvl="0" indent="0" algn="l" rtl="0">
              <a:lnSpc>
                <a:spcPct val="90000"/>
              </a:lnSpc>
              <a:spcBef>
                <a:spcPts val="1200"/>
              </a:spcBef>
              <a:spcAft>
                <a:spcPts val="0"/>
              </a:spcAft>
              <a:buSzPts val="4350"/>
              <a:buNone/>
            </a:pPr>
            <a:r>
              <a:rPr lang="en-US" sz="3000" b="1" u="sng">
                <a:solidFill>
                  <a:srgbClr val="0070C0"/>
                </a:solidFill>
              </a:rPr>
              <a:t>3ra Generación:</a:t>
            </a:r>
            <a:endParaRPr/>
          </a:p>
          <a:p>
            <a:pPr marL="0" lvl="0" indent="0" algn="l" rtl="0">
              <a:lnSpc>
                <a:spcPct val="90000"/>
              </a:lnSpc>
              <a:spcBef>
                <a:spcPts val="1080"/>
              </a:spcBef>
              <a:spcAft>
                <a:spcPts val="0"/>
              </a:spcAft>
              <a:buSzPts val="3480"/>
              <a:buNone/>
            </a:pPr>
            <a:endParaRPr>
              <a:solidFill>
                <a:srgbClr val="0070C0"/>
              </a:solidFill>
            </a:endParaRPr>
          </a:p>
        </p:txBody>
      </p:sp>
      <p:pic>
        <p:nvPicPr>
          <p:cNvPr id="264" name="Google Shape;264;p34"/>
          <p:cNvPicPr preferRelativeResize="0"/>
          <p:nvPr/>
        </p:nvPicPr>
        <p:blipFill rotWithShape="1">
          <a:blip r:embed="rId3">
            <a:alphaModFix/>
          </a:blip>
          <a:srcRect/>
          <a:stretch/>
        </p:blipFill>
        <p:spPr>
          <a:xfrm>
            <a:off x="5994224" y="661625"/>
            <a:ext cx="5682225" cy="6087226"/>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70" name="Google Shape;270;p35"/>
          <p:cNvSpPr txBox="1">
            <a:spLocks noGrp="1"/>
          </p:cNvSpPr>
          <p:nvPr>
            <p:ph type="body" idx="1"/>
          </p:nvPr>
        </p:nvSpPr>
        <p:spPr>
          <a:xfrm>
            <a:off x="5080421" y="1543050"/>
            <a:ext cx="3025354" cy="12001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350"/>
              <a:buNone/>
            </a:pPr>
            <a:r>
              <a:rPr lang="en-US" sz="3000" b="1" u="sng">
                <a:solidFill>
                  <a:srgbClr val="0070C0"/>
                </a:solidFill>
              </a:rPr>
              <a:t>Evolución</a:t>
            </a:r>
            <a:endParaRPr/>
          </a:p>
          <a:p>
            <a:pPr marL="0" lvl="0" indent="0" algn="ctr" rtl="0">
              <a:lnSpc>
                <a:spcPct val="90000"/>
              </a:lnSpc>
              <a:spcBef>
                <a:spcPts val="1200"/>
              </a:spcBef>
              <a:spcAft>
                <a:spcPts val="0"/>
              </a:spcAft>
              <a:buSzPts val="4350"/>
              <a:buNone/>
            </a:pPr>
            <a:r>
              <a:rPr lang="en-US" sz="3000" b="1" u="sng">
                <a:solidFill>
                  <a:srgbClr val="0070C0"/>
                </a:solidFill>
              </a:rPr>
              <a:t>4ta Generación:</a:t>
            </a:r>
            <a:endParaRPr/>
          </a:p>
          <a:p>
            <a:pPr marL="0" lvl="0" indent="0" algn="l" rtl="0">
              <a:lnSpc>
                <a:spcPct val="90000"/>
              </a:lnSpc>
              <a:spcBef>
                <a:spcPts val="1080"/>
              </a:spcBef>
              <a:spcAft>
                <a:spcPts val="0"/>
              </a:spcAft>
              <a:buSzPts val="3480"/>
              <a:buNone/>
            </a:pPr>
            <a:endParaRPr>
              <a:solidFill>
                <a:srgbClr val="0070C0"/>
              </a:solidFill>
            </a:endParaRPr>
          </a:p>
        </p:txBody>
      </p:sp>
      <p:pic>
        <p:nvPicPr>
          <p:cNvPr id="271" name="Google Shape;271;p35"/>
          <p:cNvPicPr preferRelativeResize="0"/>
          <p:nvPr/>
        </p:nvPicPr>
        <p:blipFill rotWithShape="1">
          <a:blip r:embed="rId3">
            <a:alphaModFix/>
          </a:blip>
          <a:srcRect/>
          <a:stretch/>
        </p:blipFill>
        <p:spPr>
          <a:xfrm>
            <a:off x="2921824" y="2813283"/>
            <a:ext cx="7593776" cy="30241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1458098" y="-257427"/>
            <a:ext cx="10734000" cy="175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77" name="Google Shape;277;p36"/>
          <p:cNvSpPr txBox="1">
            <a:spLocks noGrp="1"/>
          </p:cNvSpPr>
          <p:nvPr>
            <p:ph type="body" idx="1"/>
          </p:nvPr>
        </p:nvSpPr>
        <p:spPr>
          <a:xfrm>
            <a:off x="5080421" y="1088275"/>
            <a:ext cx="3025500" cy="876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4350"/>
              <a:buNone/>
            </a:pPr>
            <a:r>
              <a:rPr lang="en-US" sz="3000" b="1" u="sng">
                <a:solidFill>
                  <a:srgbClr val="0070C0"/>
                </a:solidFill>
              </a:rPr>
              <a:t>Tráfico generado</a:t>
            </a:r>
            <a:endParaRPr/>
          </a:p>
          <a:p>
            <a:pPr marL="0" lvl="0" indent="0" algn="l" rtl="0">
              <a:spcBef>
                <a:spcPts val="1080"/>
              </a:spcBef>
              <a:spcAft>
                <a:spcPts val="0"/>
              </a:spcAft>
              <a:buSzPts val="3480"/>
              <a:buNone/>
            </a:pPr>
            <a:endParaRPr>
              <a:solidFill>
                <a:srgbClr val="0070C0"/>
              </a:solidFill>
            </a:endParaRPr>
          </a:p>
        </p:txBody>
      </p:sp>
      <p:pic>
        <p:nvPicPr>
          <p:cNvPr id="278" name="Google Shape;278;p36"/>
          <p:cNvPicPr preferRelativeResize="0"/>
          <p:nvPr/>
        </p:nvPicPr>
        <p:blipFill>
          <a:blip r:embed="rId3">
            <a:alphaModFix/>
          </a:blip>
          <a:stretch>
            <a:fillRect/>
          </a:stretch>
        </p:blipFill>
        <p:spPr>
          <a:xfrm>
            <a:off x="2580875" y="1800850"/>
            <a:ext cx="7858138" cy="4133850"/>
          </a:xfrm>
          <a:prstGeom prst="rect">
            <a:avLst/>
          </a:prstGeom>
          <a:noFill/>
          <a:ln>
            <a:noFill/>
          </a:ln>
        </p:spPr>
      </p:pic>
      <p:sp>
        <p:nvSpPr>
          <p:cNvPr id="279" name="Google Shape;279;p36"/>
          <p:cNvSpPr txBox="1">
            <a:spLocks noGrp="1"/>
          </p:cNvSpPr>
          <p:nvPr>
            <p:ph type="body" idx="1"/>
          </p:nvPr>
        </p:nvSpPr>
        <p:spPr>
          <a:xfrm>
            <a:off x="1710248" y="6097650"/>
            <a:ext cx="9932400" cy="876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4350"/>
              <a:buNone/>
            </a:pPr>
            <a:r>
              <a:rPr lang="en-US" sz="1800" b="1" u="sng">
                <a:solidFill>
                  <a:srgbClr val="0070C0"/>
                </a:solidFill>
              </a:rPr>
              <a:t>https://www.sandvine.com/hubfs/downloads/phenomena/2018-phenomena-report.pdf</a:t>
            </a:r>
            <a:endParaRPr sz="1800"/>
          </a:p>
          <a:p>
            <a:pPr marL="0" lvl="0" indent="0" algn="l" rtl="0">
              <a:spcBef>
                <a:spcPts val="1080"/>
              </a:spcBef>
              <a:spcAft>
                <a:spcPts val="0"/>
              </a:spcAft>
              <a:buSzPts val="3480"/>
              <a:buNone/>
            </a:pPr>
            <a:endParaRPr>
              <a:solidFill>
                <a:srgbClr val="0070C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txBox="1">
            <a:spLocks noGrp="1"/>
          </p:cNvSpPr>
          <p:nvPr>
            <p:ph type="title"/>
          </p:nvPr>
        </p:nvSpPr>
        <p:spPr>
          <a:xfrm>
            <a:off x="1458098" y="-257427"/>
            <a:ext cx="10734000" cy="175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85" name="Google Shape;285;p37"/>
          <p:cNvSpPr txBox="1">
            <a:spLocks noGrp="1"/>
          </p:cNvSpPr>
          <p:nvPr>
            <p:ph type="body" idx="1"/>
          </p:nvPr>
        </p:nvSpPr>
        <p:spPr>
          <a:xfrm>
            <a:off x="5080421" y="1088275"/>
            <a:ext cx="3025500" cy="876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4350"/>
              <a:buNone/>
            </a:pPr>
            <a:r>
              <a:rPr lang="en-US" sz="3000" b="1" u="sng">
                <a:solidFill>
                  <a:srgbClr val="0070C0"/>
                </a:solidFill>
              </a:rPr>
              <a:t>Tráfico generado</a:t>
            </a:r>
            <a:endParaRPr/>
          </a:p>
          <a:p>
            <a:pPr marL="0" lvl="0" indent="0" algn="l" rtl="0">
              <a:spcBef>
                <a:spcPts val="1080"/>
              </a:spcBef>
              <a:spcAft>
                <a:spcPts val="0"/>
              </a:spcAft>
              <a:buSzPts val="3480"/>
              <a:buNone/>
            </a:pPr>
            <a:endParaRPr>
              <a:solidFill>
                <a:srgbClr val="0070C0"/>
              </a:solidFill>
            </a:endParaRPr>
          </a:p>
        </p:txBody>
      </p:sp>
      <p:sp>
        <p:nvSpPr>
          <p:cNvPr id="286" name="Google Shape;286;p37"/>
          <p:cNvSpPr txBox="1">
            <a:spLocks noGrp="1"/>
          </p:cNvSpPr>
          <p:nvPr>
            <p:ph type="body" idx="1"/>
          </p:nvPr>
        </p:nvSpPr>
        <p:spPr>
          <a:xfrm>
            <a:off x="1710248" y="6097650"/>
            <a:ext cx="9932400" cy="876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4350"/>
              <a:buNone/>
            </a:pPr>
            <a:r>
              <a:rPr lang="en-US" sz="1800" b="1" u="sng">
                <a:solidFill>
                  <a:srgbClr val="0070C0"/>
                </a:solidFill>
              </a:rPr>
              <a:t>https://www.sandvine.com/hubfs/downloads/phenomena/2018-phenomena-report.pdf</a:t>
            </a:r>
            <a:endParaRPr sz="1800"/>
          </a:p>
          <a:p>
            <a:pPr marL="0" lvl="0" indent="0" algn="l" rtl="0">
              <a:spcBef>
                <a:spcPts val="1080"/>
              </a:spcBef>
              <a:spcAft>
                <a:spcPts val="0"/>
              </a:spcAft>
              <a:buSzPts val="3480"/>
              <a:buNone/>
            </a:pPr>
            <a:endParaRPr>
              <a:solidFill>
                <a:srgbClr val="0070C0"/>
              </a:solidFill>
            </a:endParaRPr>
          </a:p>
        </p:txBody>
      </p:sp>
      <p:pic>
        <p:nvPicPr>
          <p:cNvPr id="287" name="Google Shape;287;p37"/>
          <p:cNvPicPr preferRelativeResize="0"/>
          <p:nvPr/>
        </p:nvPicPr>
        <p:blipFill>
          <a:blip r:embed="rId3">
            <a:alphaModFix/>
          </a:blip>
          <a:stretch>
            <a:fillRect/>
          </a:stretch>
        </p:blipFill>
        <p:spPr>
          <a:xfrm>
            <a:off x="2882725" y="1753150"/>
            <a:ext cx="7420902" cy="4214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ctrTitle"/>
          </p:nvPr>
        </p:nvSpPr>
        <p:spPr>
          <a:xfrm>
            <a:off x="3524393" y="3184375"/>
            <a:ext cx="8574622" cy="2616199"/>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6000"/>
              <a:buFont typeface="Corbel"/>
              <a:buNone/>
            </a:pPr>
            <a:r>
              <a:rPr lang="en-US" b="1"/>
              <a:t>Redes de Pares</a:t>
            </a:r>
            <a:endParaRPr b="1"/>
          </a:p>
        </p:txBody>
      </p:sp>
      <p:sp>
        <p:nvSpPr>
          <p:cNvPr id="149" name="Google Shape;149;p20"/>
          <p:cNvSpPr txBox="1">
            <a:spLocks noGrp="1"/>
          </p:cNvSpPr>
          <p:nvPr>
            <p:ph type="subTitle" idx="1"/>
          </p:nvPr>
        </p:nvSpPr>
        <p:spPr>
          <a:xfrm>
            <a:off x="5111370" y="5800574"/>
            <a:ext cx="6987645" cy="138853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3045"/>
              <a:buNone/>
            </a:pPr>
            <a:r>
              <a:rPr lang="en-US" b="1"/>
              <a:t>Sistemas Distribuidos y Programación Paralela</a:t>
            </a:r>
            <a:endParaRPr/>
          </a:p>
          <a:p>
            <a:pPr marL="0" lvl="0" indent="0" algn="r" rtl="0">
              <a:spcBef>
                <a:spcPts val="1020"/>
              </a:spcBef>
              <a:spcAft>
                <a:spcPts val="0"/>
              </a:spcAft>
              <a:buSzPts val="3045"/>
              <a:buNone/>
            </a:pPr>
            <a:r>
              <a:rPr lang="en-US"/>
              <a:t>Curso 2019 – Universidad Nacional de Luján</a:t>
            </a:r>
            <a:endParaRPr/>
          </a:p>
        </p:txBody>
      </p:sp>
      <p:pic>
        <p:nvPicPr>
          <p:cNvPr id="150" name="Google Shape;150;p20" descr="http://fotos02.farodevigo.es/mmp/2014/04/10/646x260/p2p.jpg"/>
          <p:cNvPicPr preferRelativeResize="0"/>
          <p:nvPr/>
        </p:nvPicPr>
        <p:blipFill rotWithShape="1">
          <a:blip r:embed="rId3">
            <a:alphaModFix/>
          </a:blip>
          <a:srcRect/>
          <a:stretch/>
        </p:blipFill>
        <p:spPr>
          <a:xfrm>
            <a:off x="3690257" y="-8466"/>
            <a:ext cx="8501743" cy="4922063"/>
          </a:xfrm>
          <a:prstGeom prst="rect">
            <a:avLst/>
          </a:prstGeom>
          <a:noFill/>
          <a:ln>
            <a:noFill/>
          </a:ln>
        </p:spPr>
      </p:pic>
      <p:pic>
        <p:nvPicPr>
          <p:cNvPr id="151" name="Google Shape;151;p20" descr="http://www.thinkfuture.es/wp-content/uploads/2012/01/bittorrent_logo.png"/>
          <p:cNvPicPr preferRelativeResize="0"/>
          <p:nvPr/>
        </p:nvPicPr>
        <p:blipFill rotWithShape="1">
          <a:blip r:embed="rId4">
            <a:alphaModFix/>
          </a:blip>
          <a:srcRect/>
          <a:stretch/>
        </p:blipFill>
        <p:spPr>
          <a:xfrm>
            <a:off x="320576" y="4913597"/>
            <a:ext cx="1944403" cy="1944403"/>
          </a:xfrm>
          <a:prstGeom prst="rect">
            <a:avLst/>
          </a:prstGeom>
          <a:noFill/>
          <a:ln>
            <a:noFill/>
          </a:ln>
        </p:spPr>
      </p:pic>
      <p:pic>
        <p:nvPicPr>
          <p:cNvPr id="152" name="Google Shape;152;p20" descr="https://gratis4all.files.wordpress.com/2008/03/limewire-4166.png"/>
          <p:cNvPicPr preferRelativeResize="0"/>
          <p:nvPr/>
        </p:nvPicPr>
        <p:blipFill rotWithShape="1">
          <a:blip r:embed="rId5">
            <a:alphaModFix/>
          </a:blip>
          <a:srcRect/>
          <a:stretch/>
        </p:blipFill>
        <p:spPr>
          <a:xfrm>
            <a:off x="-74768" y="3580715"/>
            <a:ext cx="1585161" cy="1585161"/>
          </a:xfrm>
          <a:prstGeom prst="rect">
            <a:avLst/>
          </a:prstGeom>
          <a:noFill/>
          <a:ln>
            <a:noFill/>
          </a:ln>
        </p:spPr>
      </p:pic>
      <p:pic>
        <p:nvPicPr>
          <p:cNvPr id="153" name="Google Shape;153;p20" descr="http://trabajosinformatica4eso.wikispaces.com/file/view/BitComet-logo.png/236197424/188x193/BitComet-logo.png"/>
          <p:cNvPicPr preferRelativeResize="0"/>
          <p:nvPr/>
        </p:nvPicPr>
        <p:blipFill rotWithShape="1">
          <a:blip r:embed="rId6">
            <a:alphaModFix/>
          </a:blip>
          <a:srcRect/>
          <a:stretch/>
        </p:blipFill>
        <p:spPr>
          <a:xfrm>
            <a:off x="0" y="2895967"/>
            <a:ext cx="877456" cy="900793"/>
          </a:xfrm>
          <a:prstGeom prst="rect">
            <a:avLst/>
          </a:prstGeom>
          <a:noFill/>
          <a:ln>
            <a:noFill/>
          </a:ln>
        </p:spPr>
      </p:pic>
      <p:pic>
        <p:nvPicPr>
          <p:cNvPr id="154" name="Google Shape;154;p20" descr="http://icons.iconarchive.com/icons/benjigarner/glassy-software/256/Azureus-icon.png"/>
          <p:cNvPicPr preferRelativeResize="0"/>
          <p:nvPr/>
        </p:nvPicPr>
        <p:blipFill rotWithShape="1">
          <a:blip r:embed="rId7">
            <a:alphaModFix/>
          </a:blip>
          <a:srcRect/>
          <a:stretch/>
        </p:blipFill>
        <p:spPr>
          <a:xfrm>
            <a:off x="0" y="75748"/>
            <a:ext cx="1038154" cy="1038154"/>
          </a:xfrm>
          <a:prstGeom prst="rect">
            <a:avLst/>
          </a:prstGeom>
          <a:noFill/>
          <a:ln>
            <a:noFill/>
          </a:ln>
        </p:spPr>
      </p:pic>
      <p:pic>
        <p:nvPicPr>
          <p:cNvPr id="155" name="Google Shape;155;p20" descr="http://upload.wikimedia.org/wikipedia/tr/2/23/BearShare_logo.png"/>
          <p:cNvPicPr preferRelativeResize="0"/>
          <p:nvPr/>
        </p:nvPicPr>
        <p:blipFill rotWithShape="1">
          <a:blip r:embed="rId8">
            <a:alphaModFix/>
          </a:blip>
          <a:srcRect/>
          <a:stretch/>
        </p:blipFill>
        <p:spPr>
          <a:xfrm>
            <a:off x="67902" y="1221708"/>
            <a:ext cx="666883" cy="666883"/>
          </a:xfrm>
          <a:prstGeom prst="rect">
            <a:avLst/>
          </a:prstGeom>
          <a:noFill/>
          <a:ln>
            <a:noFill/>
          </a:ln>
        </p:spPr>
      </p:pic>
      <p:pic>
        <p:nvPicPr>
          <p:cNvPr id="156" name="Google Shape;156;p20" descr="http://i1041.photobucket.com/albums/b414/santiagotaylor/ares.png"/>
          <p:cNvPicPr preferRelativeResize="0"/>
          <p:nvPr/>
        </p:nvPicPr>
        <p:blipFill rotWithShape="1">
          <a:blip r:embed="rId9">
            <a:alphaModFix/>
          </a:blip>
          <a:srcRect/>
          <a:stretch/>
        </p:blipFill>
        <p:spPr>
          <a:xfrm>
            <a:off x="0" y="2179180"/>
            <a:ext cx="551303" cy="535207"/>
          </a:xfrm>
          <a:prstGeom prst="rect">
            <a:avLst/>
          </a:prstGeom>
          <a:noFill/>
          <a:ln>
            <a:noFill/>
          </a:ln>
        </p:spPr>
      </p:pic>
      <p:pic>
        <p:nvPicPr>
          <p:cNvPr id="157" name="Google Shape;157;p20" descr="http://rocketdock.com/images/screenshots/pptv.png"/>
          <p:cNvPicPr preferRelativeResize="0"/>
          <p:nvPr/>
        </p:nvPicPr>
        <p:blipFill rotWithShape="1">
          <a:blip r:embed="rId10">
            <a:alphaModFix/>
          </a:blip>
          <a:srcRect/>
          <a:stretch/>
        </p:blipFill>
        <p:spPr>
          <a:xfrm>
            <a:off x="1738708" y="1416308"/>
            <a:ext cx="1768067" cy="1768067"/>
          </a:xfrm>
          <a:prstGeom prst="rect">
            <a:avLst/>
          </a:prstGeom>
          <a:noFill/>
          <a:ln>
            <a:noFill/>
          </a:ln>
        </p:spPr>
      </p:pic>
      <p:pic>
        <p:nvPicPr>
          <p:cNvPr id="158" name="Google Shape;158;p20" descr="http://static1.squarespace.com/static/530e5705e4b0576b4fd5b6b1/t/5316646ce4b01676f16f399c/1393976456127/bitcoin-logo-plain.png"/>
          <p:cNvPicPr preferRelativeResize="0"/>
          <p:nvPr/>
        </p:nvPicPr>
        <p:blipFill rotWithShape="1">
          <a:blip r:embed="rId11">
            <a:alphaModFix/>
          </a:blip>
          <a:srcRect/>
          <a:stretch/>
        </p:blipFill>
        <p:spPr>
          <a:xfrm>
            <a:off x="2185915" y="13708"/>
            <a:ext cx="1162234" cy="1162234"/>
          </a:xfrm>
          <a:prstGeom prst="rect">
            <a:avLst/>
          </a:prstGeom>
          <a:noFill/>
          <a:ln>
            <a:noFill/>
          </a:ln>
        </p:spPr>
      </p:pic>
      <p:pic>
        <p:nvPicPr>
          <p:cNvPr id="159" name="Google Shape;159;p20" descr="http://3.bp.blogspot.com/-l7fLTEjxeA0/UKBOfMeRdOI/AAAAAAAAA3A/sjfj2kgrvsU/s1600/Octoshape+logo+red+001.png"/>
          <p:cNvPicPr preferRelativeResize="0"/>
          <p:nvPr/>
        </p:nvPicPr>
        <p:blipFill rotWithShape="1">
          <a:blip r:embed="rId12">
            <a:alphaModFix/>
          </a:blip>
          <a:srcRect/>
          <a:stretch/>
        </p:blipFill>
        <p:spPr>
          <a:xfrm>
            <a:off x="4435212" y="5070022"/>
            <a:ext cx="2428680" cy="730552"/>
          </a:xfrm>
          <a:prstGeom prst="rect">
            <a:avLst/>
          </a:prstGeom>
          <a:noFill/>
          <a:ln>
            <a:noFill/>
          </a:ln>
        </p:spPr>
      </p:pic>
      <p:pic>
        <p:nvPicPr>
          <p:cNvPr id="160" name="Google Shape;160;p20" descr="http://tuxlink.files.wordpress.com/2007/12/frostwire.png"/>
          <p:cNvPicPr preferRelativeResize="0"/>
          <p:nvPr/>
        </p:nvPicPr>
        <p:blipFill rotWithShape="1">
          <a:blip r:embed="rId13">
            <a:alphaModFix/>
          </a:blip>
          <a:srcRect/>
          <a:stretch/>
        </p:blipFill>
        <p:spPr>
          <a:xfrm>
            <a:off x="5293794" y="5707683"/>
            <a:ext cx="1077727" cy="1077728"/>
          </a:xfrm>
          <a:prstGeom prst="rect">
            <a:avLst/>
          </a:prstGeom>
          <a:noFill/>
          <a:ln>
            <a:noFill/>
          </a:ln>
        </p:spPr>
      </p:pic>
      <p:pic>
        <p:nvPicPr>
          <p:cNvPr id="161" name="Google Shape;161;p20" descr="http://icons.iconarchive.com/icons/benjigarner/glassy-software/256/eMule-simple-icon.png"/>
          <p:cNvPicPr preferRelativeResize="0"/>
          <p:nvPr/>
        </p:nvPicPr>
        <p:blipFill rotWithShape="1">
          <a:blip r:embed="rId14">
            <a:alphaModFix/>
          </a:blip>
          <a:srcRect/>
          <a:stretch/>
        </p:blipFill>
        <p:spPr>
          <a:xfrm>
            <a:off x="2371645" y="3126231"/>
            <a:ext cx="1341058" cy="1341058"/>
          </a:xfrm>
          <a:prstGeom prst="rect">
            <a:avLst/>
          </a:prstGeom>
          <a:noFill/>
          <a:ln>
            <a:noFill/>
          </a:ln>
        </p:spPr>
      </p:pic>
      <p:pic>
        <p:nvPicPr>
          <p:cNvPr id="162" name="Google Shape;162;p20" descr="http://icons.iconarchive.com/icons/hopstarter/puck/256/Kazaa-Media-Desktop-icon.png"/>
          <p:cNvPicPr preferRelativeResize="0"/>
          <p:nvPr/>
        </p:nvPicPr>
        <p:blipFill rotWithShape="1">
          <a:blip r:embed="rId15">
            <a:alphaModFix/>
          </a:blip>
          <a:srcRect/>
          <a:stretch/>
        </p:blipFill>
        <p:spPr>
          <a:xfrm>
            <a:off x="3672639" y="2494867"/>
            <a:ext cx="2438400" cy="2438400"/>
          </a:xfrm>
          <a:prstGeom prst="rect">
            <a:avLst/>
          </a:prstGeom>
          <a:noFill/>
          <a:ln>
            <a:noFill/>
          </a:ln>
        </p:spPr>
      </p:pic>
      <p:pic>
        <p:nvPicPr>
          <p:cNvPr id="163" name="Google Shape;163;p20"/>
          <p:cNvPicPr preferRelativeResize="0"/>
          <p:nvPr/>
        </p:nvPicPr>
        <p:blipFill rotWithShape="1">
          <a:blip r:embed="rId16">
            <a:alphaModFix/>
          </a:blip>
          <a:srcRect/>
          <a:stretch/>
        </p:blipFill>
        <p:spPr>
          <a:xfrm>
            <a:off x="4728475" y="-367723"/>
            <a:ext cx="2179229" cy="2224929"/>
          </a:xfrm>
          <a:prstGeom prst="rect">
            <a:avLst/>
          </a:prstGeom>
          <a:noFill/>
          <a:ln>
            <a:noFill/>
          </a:ln>
        </p:spPr>
      </p:pic>
      <p:pic>
        <p:nvPicPr>
          <p:cNvPr id="164" name="Google Shape;164;p20"/>
          <p:cNvPicPr preferRelativeResize="0"/>
          <p:nvPr/>
        </p:nvPicPr>
        <p:blipFill rotWithShape="1">
          <a:blip r:embed="rId17">
            <a:alphaModFix/>
          </a:blip>
          <a:srcRect/>
          <a:stretch/>
        </p:blipFill>
        <p:spPr>
          <a:xfrm>
            <a:off x="9944100" y="295186"/>
            <a:ext cx="2319019" cy="2319019"/>
          </a:xfrm>
          <a:prstGeom prst="rect">
            <a:avLst/>
          </a:prstGeom>
          <a:noFill/>
          <a:ln>
            <a:noFill/>
          </a:ln>
        </p:spPr>
      </p:pic>
      <p:pic>
        <p:nvPicPr>
          <p:cNvPr id="165" name="Google Shape;165;p20"/>
          <p:cNvPicPr preferRelativeResize="0"/>
          <p:nvPr/>
        </p:nvPicPr>
        <p:blipFill rotWithShape="1">
          <a:blip r:embed="rId18">
            <a:alphaModFix/>
          </a:blip>
          <a:srcRect/>
          <a:stretch/>
        </p:blipFill>
        <p:spPr>
          <a:xfrm>
            <a:off x="10392603" y="3621112"/>
            <a:ext cx="1422011" cy="14220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1550214" y="0"/>
            <a:ext cx="10018713" cy="88968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Temario</a:t>
            </a:r>
            <a:endParaRPr b="1" u="sng"/>
          </a:p>
        </p:txBody>
      </p:sp>
      <p:sp>
        <p:nvSpPr>
          <p:cNvPr id="293" name="Google Shape;293;p38"/>
          <p:cNvSpPr txBox="1">
            <a:spLocks noGrp="1"/>
          </p:cNvSpPr>
          <p:nvPr>
            <p:ph type="body" idx="1"/>
          </p:nvPr>
        </p:nvSpPr>
        <p:spPr>
          <a:xfrm>
            <a:off x="1484310" y="1013255"/>
            <a:ext cx="10018713" cy="4777946"/>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b="1" u="sng"/>
              <a:t>Se explicarán conceptos destacados de:</a:t>
            </a:r>
            <a:endParaRPr/>
          </a:p>
          <a:p>
            <a:pPr marL="742950" lvl="1" indent="-285750" algn="l" rtl="0">
              <a:spcBef>
                <a:spcPts val="1000"/>
              </a:spcBef>
              <a:spcAft>
                <a:spcPts val="0"/>
              </a:spcAft>
              <a:buSzPts val="2900"/>
              <a:buChar char="•"/>
            </a:pPr>
            <a:r>
              <a:rPr lang="en-US">
                <a:solidFill>
                  <a:srgbClr val="979D9F"/>
                </a:solidFill>
              </a:rPr>
              <a:t>Redes de Pares</a:t>
            </a:r>
            <a:endParaRPr/>
          </a:p>
          <a:p>
            <a:pPr marL="742950" lvl="1" indent="-285750" algn="l" rtl="0">
              <a:spcBef>
                <a:spcPts val="1000"/>
              </a:spcBef>
              <a:spcAft>
                <a:spcPts val="0"/>
              </a:spcAft>
              <a:buSzPts val="2900"/>
              <a:buChar char="•"/>
            </a:pPr>
            <a:r>
              <a:rPr lang="en-US" b="1"/>
              <a:t>Red Gnutella (v O.4 y v O.6) </a:t>
            </a:r>
            <a:endParaRPr/>
          </a:p>
          <a:p>
            <a:pPr marL="742950" lvl="1" indent="-285750" algn="l" rtl="0">
              <a:spcBef>
                <a:spcPts val="1000"/>
              </a:spcBef>
              <a:spcAft>
                <a:spcPts val="0"/>
              </a:spcAft>
              <a:buSzPts val="2900"/>
              <a:buChar char="•"/>
            </a:pPr>
            <a:r>
              <a:rPr lang="en-US">
                <a:solidFill>
                  <a:srgbClr val="A5A5A5"/>
                </a:solidFill>
              </a:rPr>
              <a:t>Bittorrent</a:t>
            </a:r>
            <a:endParaRPr>
              <a:solidFill>
                <a:srgbClr val="A5A5A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1458098" y="-39127"/>
            <a:ext cx="10734000" cy="175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299" name="Google Shape;299;p39"/>
          <p:cNvSpPr txBox="1">
            <a:spLocks noGrp="1"/>
          </p:cNvSpPr>
          <p:nvPr>
            <p:ph type="body" idx="1"/>
          </p:nvPr>
        </p:nvSpPr>
        <p:spPr>
          <a:xfrm>
            <a:off x="1894673" y="1713471"/>
            <a:ext cx="8709600" cy="4701000"/>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4350"/>
              <a:buChar char="•"/>
            </a:pPr>
            <a:r>
              <a:rPr lang="en-US" sz="3000">
                <a:solidFill>
                  <a:srgbClr val="002060"/>
                </a:solidFill>
              </a:rPr>
              <a:t>Descripción del protocolo (v0.4)</a:t>
            </a:r>
            <a:endParaRPr sz="3000">
              <a:solidFill>
                <a:srgbClr val="002060"/>
              </a:solidFill>
            </a:endParaRPr>
          </a:p>
          <a:p>
            <a:pPr marL="285750" lvl="0" indent="-285750" algn="l" rtl="0">
              <a:spcBef>
                <a:spcPts val="1200"/>
              </a:spcBef>
              <a:spcAft>
                <a:spcPts val="0"/>
              </a:spcAft>
              <a:buSzPts val="4350"/>
              <a:buChar char="•"/>
            </a:pPr>
            <a:r>
              <a:rPr lang="en-US" sz="3000">
                <a:solidFill>
                  <a:srgbClr val="002060"/>
                </a:solidFill>
              </a:rPr>
              <a:t>Mensajes permitidos en la red</a:t>
            </a:r>
            <a:endParaRPr/>
          </a:p>
          <a:p>
            <a:pPr marL="285750" lvl="0" indent="-285750" algn="l" rtl="0">
              <a:spcBef>
                <a:spcPts val="1200"/>
              </a:spcBef>
              <a:spcAft>
                <a:spcPts val="0"/>
              </a:spcAft>
              <a:buSzPts val="4350"/>
              <a:buChar char="•"/>
            </a:pPr>
            <a:r>
              <a:rPr lang="en-US" sz="3000">
                <a:solidFill>
                  <a:srgbClr val="002060"/>
                </a:solidFill>
              </a:rPr>
              <a:t>Descarga de archivos</a:t>
            </a:r>
            <a:endParaRPr sz="3000">
              <a:solidFill>
                <a:srgbClr val="002060"/>
              </a:solidFill>
            </a:endParaRPr>
          </a:p>
          <a:p>
            <a:pPr marL="285750" lvl="0" indent="-285750" algn="l" rtl="0">
              <a:spcBef>
                <a:spcPts val="1200"/>
              </a:spcBef>
              <a:spcAft>
                <a:spcPts val="0"/>
              </a:spcAft>
              <a:buSzPts val="4350"/>
              <a:buChar char="•"/>
            </a:pPr>
            <a:r>
              <a:rPr lang="en-US" sz="3000">
                <a:solidFill>
                  <a:srgbClr val="002060"/>
                </a:solidFill>
              </a:rPr>
              <a:t>Búsquedas y ruteo de Mensajes</a:t>
            </a:r>
            <a:endParaRPr/>
          </a:p>
          <a:p>
            <a:pPr marL="285750" lvl="0" indent="-285750" algn="l" rtl="0">
              <a:spcBef>
                <a:spcPts val="1200"/>
              </a:spcBef>
              <a:spcAft>
                <a:spcPts val="0"/>
              </a:spcAft>
              <a:buSzPts val="4350"/>
              <a:buChar char="•"/>
            </a:pPr>
            <a:r>
              <a:rPr lang="en-US" sz="3000">
                <a:solidFill>
                  <a:srgbClr val="002060"/>
                </a:solidFill>
              </a:rPr>
              <a:t>Problemas encontrados</a:t>
            </a:r>
            <a:endParaRPr/>
          </a:p>
          <a:p>
            <a:pPr marL="285750" lvl="0" indent="-285750" algn="l" rtl="0">
              <a:spcBef>
                <a:spcPts val="1200"/>
              </a:spcBef>
              <a:spcAft>
                <a:spcPts val="0"/>
              </a:spcAft>
              <a:buSzPts val="4350"/>
              <a:buChar char="•"/>
            </a:pPr>
            <a:r>
              <a:rPr lang="en-US" sz="3000">
                <a:solidFill>
                  <a:srgbClr val="002060"/>
                </a:solidFill>
              </a:rPr>
              <a:t>Mejoras Propuestas</a:t>
            </a:r>
            <a:endParaRPr sz="3000">
              <a:solidFill>
                <a:srgbClr val="00206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05" name="Google Shape;305;p40"/>
          <p:cNvSpPr txBox="1">
            <a:spLocks noGrp="1"/>
          </p:cNvSpPr>
          <p:nvPr>
            <p:ph type="body" idx="1"/>
          </p:nvPr>
        </p:nvSpPr>
        <p:spPr>
          <a:xfrm>
            <a:off x="1458098" y="1713471"/>
            <a:ext cx="11097842" cy="487839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3625"/>
              <a:buNone/>
            </a:pPr>
            <a:r>
              <a:rPr lang="en-US" sz="2500" b="1" u="sng">
                <a:solidFill>
                  <a:srgbClr val="FF0000"/>
                </a:solidFill>
              </a:rPr>
              <a:t>Descripción del Protocolo (0.4):</a:t>
            </a:r>
            <a:endParaRPr/>
          </a:p>
          <a:p>
            <a:pPr marL="742950" lvl="1" indent="-285750" algn="l" rtl="0">
              <a:spcBef>
                <a:spcPts val="1000"/>
              </a:spcBef>
              <a:spcAft>
                <a:spcPts val="0"/>
              </a:spcAft>
              <a:buSzPts val="2900"/>
              <a:buChar char="•"/>
            </a:pPr>
            <a:r>
              <a:rPr lang="en-US">
                <a:solidFill>
                  <a:srgbClr val="3F6622"/>
                </a:solidFill>
              </a:rPr>
              <a:t>Red de Pares</a:t>
            </a:r>
            <a:endParaRPr/>
          </a:p>
          <a:p>
            <a:pPr marL="742950" lvl="1" indent="-285750" algn="l" rtl="0">
              <a:spcBef>
                <a:spcPts val="1000"/>
              </a:spcBef>
              <a:spcAft>
                <a:spcPts val="0"/>
              </a:spcAft>
              <a:buSzPts val="2900"/>
              <a:buChar char="•"/>
            </a:pPr>
            <a:r>
              <a:rPr lang="en-US">
                <a:solidFill>
                  <a:srgbClr val="3F6622"/>
                </a:solidFill>
              </a:rPr>
              <a:t>Hostcaches / Ingreso de Nodos</a:t>
            </a:r>
            <a:endParaRPr/>
          </a:p>
          <a:p>
            <a:pPr marL="742950" lvl="1" indent="-285750" algn="l" rtl="0">
              <a:spcBef>
                <a:spcPts val="1000"/>
              </a:spcBef>
              <a:spcAft>
                <a:spcPts val="0"/>
              </a:spcAft>
              <a:buSzPts val="2900"/>
              <a:buChar char="•"/>
            </a:pPr>
            <a:r>
              <a:rPr lang="en-US">
                <a:solidFill>
                  <a:srgbClr val="3F6622"/>
                </a:solidFill>
              </a:rPr>
              <a:t>No requiere servidor centralizado (Completamente distribuido y descentralizado)</a:t>
            </a:r>
            <a:endParaRPr/>
          </a:p>
          <a:p>
            <a:pPr marL="742950" lvl="1" indent="-285750" algn="l" rtl="0">
              <a:spcBef>
                <a:spcPts val="1000"/>
              </a:spcBef>
              <a:spcAft>
                <a:spcPts val="0"/>
              </a:spcAft>
              <a:buSzPts val="2900"/>
              <a:buChar char="•"/>
            </a:pPr>
            <a:r>
              <a:rPr lang="en-US">
                <a:solidFill>
                  <a:srgbClr val="3F6622"/>
                </a:solidFill>
              </a:rPr>
              <a:t>Nodo igual a los demás</a:t>
            </a:r>
            <a:endParaRPr/>
          </a:p>
          <a:p>
            <a:pPr marL="742950" lvl="1" indent="-285750" algn="l" rtl="0">
              <a:spcBef>
                <a:spcPts val="1000"/>
              </a:spcBef>
              <a:spcAft>
                <a:spcPts val="0"/>
              </a:spcAft>
              <a:buSzPts val="2900"/>
              <a:buChar char="•"/>
            </a:pPr>
            <a:r>
              <a:rPr lang="en-US">
                <a:solidFill>
                  <a:srgbClr val="3F6622"/>
                </a:solidFill>
              </a:rPr>
              <a:t>Arquitectura Desestructurada</a:t>
            </a:r>
            <a:endParaRPr/>
          </a:p>
          <a:p>
            <a:pPr marL="742950" lvl="1" indent="-285750" algn="l" rtl="0">
              <a:spcBef>
                <a:spcPts val="1000"/>
              </a:spcBef>
              <a:spcAft>
                <a:spcPts val="0"/>
              </a:spcAft>
              <a:buSzPts val="2900"/>
              <a:buChar char="•"/>
            </a:pPr>
            <a:r>
              <a:rPr lang="en-US">
                <a:solidFill>
                  <a:srgbClr val="3F6622"/>
                </a:solidFill>
              </a:rPr>
              <a:t>Búsqueda basada en inundación</a:t>
            </a:r>
            <a:endParaRPr/>
          </a:p>
          <a:p>
            <a:pPr marL="742950" lvl="1" indent="-285750" algn="l" rtl="0">
              <a:spcBef>
                <a:spcPts val="1000"/>
              </a:spcBef>
              <a:spcAft>
                <a:spcPts val="0"/>
              </a:spcAft>
              <a:buSzPts val="2900"/>
              <a:buChar char="•"/>
            </a:pPr>
            <a:r>
              <a:rPr lang="en-US">
                <a:solidFill>
                  <a:srgbClr val="3F6622"/>
                </a:solidFill>
              </a:rPr>
              <a:t>Entornos dinámicos (mensajes)</a:t>
            </a:r>
            <a:endParaRPr/>
          </a:p>
          <a:p>
            <a:pPr marL="742950" lvl="1" indent="-285750" algn="l" rtl="0">
              <a:spcBef>
                <a:spcPts val="1000"/>
              </a:spcBef>
              <a:spcAft>
                <a:spcPts val="0"/>
              </a:spcAft>
              <a:buSzPts val="2900"/>
              <a:buChar char="•"/>
            </a:pPr>
            <a:r>
              <a:rPr lang="en-US">
                <a:solidFill>
                  <a:srgbClr val="3F6622"/>
                </a:solidFill>
              </a:rPr>
              <a:t>Anonimato</a:t>
            </a:r>
            <a:endParaRPr/>
          </a:p>
          <a:p>
            <a:pPr marL="0" lvl="0" indent="0" algn="l" rtl="0">
              <a:spcBef>
                <a:spcPts val="1000"/>
              </a:spcBef>
              <a:spcAft>
                <a:spcPts val="0"/>
              </a:spcAft>
              <a:buSzPts val="2900"/>
              <a:buNone/>
            </a:pPr>
            <a:endParaRPr sz="2000">
              <a:solidFill>
                <a:srgbClr val="3F662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11" name="Google Shape;311;p41"/>
          <p:cNvSpPr txBox="1">
            <a:spLocks noGrp="1"/>
          </p:cNvSpPr>
          <p:nvPr>
            <p:ph type="body" idx="1"/>
          </p:nvPr>
        </p:nvSpPr>
        <p:spPr>
          <a:xfrm>
            <a:off x="968992" y="3316406"/>
            <a:ext cx="3725837" cy="60050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a:solidFill>
                  <a:srgbClr val="FF0000"/>
                </a:solidFill>
              </a:rPr>
              <a:t>    Mensajes permitidos en la red</a:t>
            </a:r>
            <a:endParaRPr/>
          </a:p>
          <a:p>
            <a:pPr marL="0" lvl="0" indent="0" algn="l" rtl="0">
              <a:spcBef>
                <a:spcPts val="1000"/>
              </a:spcBef>
              <a:spcAft>
                <a:spcPts val="0"/>
              </a:spcAft>
              <a:buSzPts val="2900"/>
              <a:buNone/>
            </a:pPr>
            <a:endParaRPr sz="2000" b="1">
              <a:solidFill>
                <a:srgbClr val="FF0000"/>
              </a:solidFill>
            </a:endParaRPr>
          </a:p>
        </p:txBody>
      </p:sp>
      <p:cxnSp>
        <p:nvCxnSpPr>
          <p:cNvPr id="312" name="Google Shape;312;p41"/>
          <p:cNvCxnSpPr/>
          <p:nvPr/>
        </p:nvCxnSpPr>
        <p:spPr>
          <a:xfrm rot="10800000" flipH="1">
            <a:off x="4722125" y="2101755"/>
            <a:ext cx="1760562" cy="1337481"/>
          </a:xfrm>
          <a:prstGeom prst="straightConnector1">
            <a:avLst/>
          </a:prstGeom>
          <a:noFill/>
          <a:ln w="15875" cap="rnd" cmpd="sng">
            <a:solidFill>
              <a:schemeClr val="dk1"/>
            </a:solidFill>
            <a:prstDash val="solid"/>
            <a:round/>
            <a:headEnd type="none" w="sm" len="sm"/>
            <a:tailEnd type="stealth" w="med" len="med"/>
          </a:ln>
        </p:spPr>
      </p:cxnSp>
      <p:cxnSp>
        <p:nvCxnSpPr>
          <p:cNvPr id="313" name="Google Shape;313;p41"/>
          <p:cNvCxnSpPr/>
          <p:nvPr/>
        </p:nvCxnSpPr>
        <p:spPr>
          <a:xfrm rot="10800000" flipH="1">
            <a:off x="4722125" y="2593075"/>
            <a:ext cx="1760562" cy="846161"/>
          </a:xfrm>
          <a:prstGeom prst="straightConnector1">
            <a:avLst/>
          </a:prstGeom>
          <a:noFill/>
          <a:ln w="15875" cap="rnd" cmpd="sng">
            <a:solidFill>
              <a:schemeClr val="dk1"/>
            </a:solidFill>
            <a:prstDash val="solid"/>
            <a:round/>
            <a:headEnd type="none" w="sm" len="sm"/>
            <a:tailEnd type="stealth" w="med" len="med"/>
          </a:ln>
        </p:spPr>
      </p:cxnSp>
      <p:cxnSp>
        <p:nvCxnSpPr>
          <p:cNvPr id="314" name="Google Shape;314;p41"/>
          <p:cNvCxnSpPr/>
          <p:nvPr/>
        </p:nvCxnSpPr>
        <p:spPr>
          <a:xfrm rot="10800000" flipH="1">
            <a:off x="4722125" y="3193576"/>
            <a:ext cx="1760562" cy="245661"/>
          </a:xfrm>
          <a:prstGeom prst="straightConnector1">
            <a:avLst/>
          </a:prstGeom>
          <a:noFill/>
          <a:ln w="15875" cap="rnd" cmpd="sng">
            <a:solidFill>
              <a:schemeClr val="dk1"/>
            </a:solidFill>
            <a:prstDash val="solid"/>
            <a:round/>
            <a:headEnd type="none" w="sm" len="sm"/>
            <a:tailEnd type="stealth" w="med" len="med"/>
          </a:ln>
        </p:spPr>
      </p:cxnSp>
      <p:cxnSp>
        <p:nvCxnSpPr>
          <p:cNvPr id="315" name="Google Shape;315;p41"/>
          <p:cNvCxnSpPr/>
          <p:nvPr/>
        </p:nvCxnSpPr>
        <p:spPr>
          <a:xfrm>
            <a:off x="4722125" y="3439238"/>
            <a:ext cx="1760562" cy="436726"/>
          </a:xfrm>
          <a:prstGeom prst="straightConnector1">
            <a:avLst/>
          </a:prstGeom>
          <a:noFill/>
          <a:ln w="15875" cap="rnd" cmpd="sng">
            <a:solidFill>
              <a:schemeClr val="dk1"/>
            </a:solidFill>
            <a:prstDash val="solid"/>
            <a:round/>
            <a:headEnd type="none" w="sm" len="sm"/>
            <a:tailEnd type="stealth" w="med" len="med"/>
          </a:ln>
        </p:spPr>
      </p:cxnSp>
      <p:cxnSp>
        <p:nvCxnSpPr>
          <p:cNvPr id="316" name="Google Shape;316;p41"/>
          <p:cNvCxnSpPr/>
          <p:nvPr/>
        </p:nvCxnSpPr>
        <p:spPr>
          <a:xfrm>
            <a:off x="4722125" y="3439238"/>
            <a:ext cx="1760562" cy="1079603"/>
          </a:xfrm>
          <a:prstGeom prst="straightConnector1">
            <a:avLst/>
          </a:prstGeom>
          <a:noFill/>
          <a:ln w="15875" cap="rnd" cmpd="sng">
            <a:solidFill>
              <a:schemeClr val="dk1"/>
            </a:solidFill>
            <a:prstDash val="solid"/>
            <a:round/>
            <a:headEnd type="none" w="sm" len="sm"/>
            <a:tailEnd type="stealth" w="med" len="med"/>
          </a:ln>
        </p:spPr>
      </p:cxnSp>
      <p:sp>
        <p:nvSpPr>
          <p:cNvPr id="317" name="Google Shape;317;p41"/>
          <p:cNvSpPr txBox="1"/>
          <p:nvPr/>
        </p:nvSpPr>
        <p:spPr>
          <a:xfrm>
            <a:off x="6591869" y="1897039"/>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orbel"/>
                <a:ea typeface="Corbel"/>
                <a:cs typeface="Corbel"/>
                <a:sym typeface="Corbel"/>
              </a:rPr>
              <a:t>Mensaje Ping</a:t>
            </a:r>
            <a:endParaRPr sz="1800">
              <a:solidFill>
                <a:schemeClr val="dk1"/>
              </a:solidFill>
              <a:latin typeface="Corbel"/>
              <a:ea typeface="Corbel"/>
              <a:cs typeface="Corbel"/>
              <a:sym typeface="Corbel"/>
            </a:endParaRPr>
          </a:p>
        </p:txBody>
      </p:sp>
      <p:sp>
        <p:nvSpPr>
          <p:cNvPr id="318" name="Google Shape;318;p41"/>
          <p:cNvSpPr txBox="1"/>
          <p:nvPr/>
        </p:nvSpPr>
        <p:spPr>
          <a:xfrm>
            <a:off x="6591869" y="2418771"/>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Mensaje Pong</a:t>
            </a:r>
            <a:endParaRPr sz="1800">
              <a:solidFill>
                <a:schemeClr val="dk1"/>
              </a:solidFill>
              <a:latin typeface="Corbel"/>
              <a:ea typeface="Corbel"/>
              <a:cs typeface="Corbel"/>
              <a:sym typeface="Corbel"/>
            </a:endParaRPr>
          </a:p>
        </p:txBody>
      </p:sp>
      <p:sp>
        <p:nvSpPr>
          <p:cNvPr id="319" name="Google Shape;319;p41"/>
          <p:cNvSpPr txBox="1"/>
          <p:nvPr/>
        </p:nvSpPr>
        <p:spPr>
          <a:xfrm>
            <a:off x="6591869" y="3016155"/>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Mensaje Query</a:t>
            </a:r>
            <a:endParaRPr sz="1800">
              <a:solidFill>
                <a:schemeClr val="dk1"/>
              </a:solidFill>
              <a:latin typeface="Corbel"/>
              <a:ea typeface="Corbel"/>
              <a:cs typeface="Corbel"/>
              <a:sym typeface="Corbel"/>
            </a:endParaRPr>
          </a:p>
        </p:txBody>
      </p:sp>
      <p:sp>
        <p:nvSpPr>
          <p:cNvPr id="320" name="Google Shape;320;p41"/>
          <p:cNvSpPr txBox="1"/>
          <p:nvPr/>
        </p:nvSpPr>
        <p:spPr>
          <a:xfrm>
            <a:off x="6591869" y="3711350"/>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Mensaje QueryHit</a:t>
            </a:r>
            <a:endParaRPr sz="1800">
              <a:solidFill>
                <a:schemeClr val="dk1"/>
              </a:solidFill>
              <a:latin typeface="Corbel"/>
              <a:ea typeface="Corbel"/>
              <a:cs typeface="Corbel"/>
              <a:sym typeface="Corbel"/>
            </a:endParaRPr>
          </a:p>
        </p:txBody>
      </p:sp>
      <p:sp>
        <p:nvSpPr>
          <p:cNvPr id="321" name="Google Shape;321;p41"/>
          <p:cNvSpPr txBox="1"/>
          <p:nvPr/>
        </p:nvSpPr>
        <p:spPr>
          <a:xfrm>
            <a:off x="7124131" y="5603417"/>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GET HTTP</a:t>
            </a:r>
            <a:endParaRPr sz="1800">
              <a:solidFill>
                <a:schemeClr val="dk1"/>
              </a:solidFill>
              <a:latin typeface="Corbel"/>
              <a:ea typeface="Corbel"/>
              <a:cs typeface="Corbel"/>
              <a:sym typeface="Corbel"/>
            </a:endParaRPr>
          </a:p>
        </p:txBody>
      </p:sp>
      <p:sp>
        <p:nvSpPr>
          <p:cNvPr id="322" name="Google Shape;322;p41"/>
          <p:cNvSpPr txBox="1"/>
          <p:nvPr/>
        </p:nvSpPr>
        <p:spPr>
          <a:xfrm>
            <a:off x="2486167" y="5713441"/>
            <a:ext cx="3725837" cy="60050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186C3"/>
              </a:buClr>
              <a:buSzPts val="2900"/>
              <a:buFont typeface="Arial"/>
              <a:buNone/>
            </a:pPr>
            <a:r>
              <a:rPr lang="en-US" sz="2000" b="1" u="none" cap="none">
                <a:solidFill>
                  <a:srgbClr val="FF0000"/>
                </a:solidFill>
                <a:latin typeface="Corbel"/>
                <a:ea typeface="Corbel"/>
                <a:cs typeface="Corbel"/>
                <a:sym typeface="Corbel"/>
              </a:rPr>
              <a:t>    Descarga de Archivos</a:t>
            </a:r>
            <a:endParaRPr/>
          </a:p>
          <a:p>
            <a:pPr marL="0" marR="0" lvl="0" indent="0" algn="l" rtl="0">
              <a:spcBef>
                <a:spcPts val="1000"/>
              </a:spcBef>
              <a:spcAft>
                <a:spcPts val="0"/>
              </a:spcAft>
              <a:buClr>
                <a:srgbClr val="1186C3"/>
              </a:buClr>
              <a:buSzPts val="2900"/>
              <a:buFont typeface="Arial"/>
              <a:buNone/>
            </a:pPr>
            <a:endParaRPr sz="2000" b="1" u="none" cap="none">
              <a:solidFill>
                <a:srgbClr val="FF0000"/>
              </a:solidFill>
              <a:latin typeface="Corbel"/>
              <a:ea typeface="Corbel"/>
              <a:cs typeface="Corbel"/>
              <a:sym typeface="Corbel"/>
            </a:endParaRPr>
          </a:p>
        </p:txBody>
      </p:sp>
      <p:cxnSp>
        <p:nvCxnSpPr>
          <p:cNvPr id="323" name="Google Shape;323;p41"/>
          <p:cNvCxnSpPr/>
          <p:nvPr/>
        </p:nvCxnSpPr>
        <p:spPr>
          <a:xfrm>
            <a:off x="5243015" y="5816221"/>
            <a:ext cx="1760562" cy="0"/>
          </a:xfrm>
          <a:prstGeom prst="straightConnector1">
            <a:avLst/>
          </a:prstGeom>
          <a:noFill/>
          <a:ln w="15875" cap="rnd" cmpd="sng">
            <a:solidFill>
              <a:schemeClr val="dk1"/>
            </a:solidFill>
            <a:prstDash val="solid"/>
            <a:round/>
            <a:headEnd type="none" w="sm" len="sm"/>
            <a:tailEnd type="stealth" w="med" len="med"/>
          </a:ln>
        </p:spPr>
      </p:cxnSp>
      <p:sp>
        <p:nvSpPr>
          <p:cNvPr id="324" name="Google Shape;324;p41"/>
          <p:cNvSpPr txBox="1"/>
          <p:nvPr/>
        </p:nvSpPr>
        <p:spPr>
          <a:xfrm>
            <a:off x="6591869" y="4334175"/>
            <a:ext cx="29206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Mensaje Push</a:t>
            </a:r>
            <a:endParaRPr sz="1800">
              <a:solidFill>
                <a:schemeClr val="dk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30" name="Google Shape;330;p42"/>
          <p:cNvSpPr txBox="1">
            <a:spLocks noGrp="1"/>
          </p:cNvSpPr>
          <p:nvPr>
            <p:ph type="body" idx="1"/>
          </p:nvPr>
        </p:nvSpPr>
        <p:spPr>
          <a:xfrm>
            <a:off x="1403506" y="3589361"/>
            <a:ext cx="3496040" cy="633305"/>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639"/>
              <a:buNone/>
            </a:pPr>
            <a:r>
              <a:rPr lang="en-US" sz="1820" b="1">
                <a:solidFill>
                  <a:srgbClr val="3F6622"/>
                </a:solidFill>
              </a:rPr>
              <a:t>Búsqueda y Ruteo de Mensaje: Gnutella v0.4</a:t>
            </a:r>
            <a:endParaRPr/>
          </a:p>
          <a:p>
            <a:pPr marL="0" lvl="0" indent="0" algn="l" rtl="0">
              <a:lnSpc>
                <a:spcPct val="80000"/>
              </a:lnSpc>
              <a:spcBef>
                <a:spcPts val="880"/>
              </a:spcBef>
              <a:spcAft>
                <a:spcPts val="0"/>
              </a:spcAft>
              <a:buSzPts val="2030"/>
              <a:buNone/>
            </a:pPr>
            <a:endParaRPr sz="1400">
              <a:solidFill>
                <a:srgbClr val="3F6622"/>
              </a:solidFill>
            </a:endParaRPr>
          </a:p>
        </p:txBody>
      </p:sp>
      <p:pic>
        <p:nvPicPr>
          <p:cNvPr id="331" name="Google Shape;331;p42"/>
          <p:cNvPicPr preferRelativeResize="0"/>
          <p:nvPr/>
        </p:nvPicPr>
        <p:blipFill rotWithShape="1">
          <a:blip r:embed="rId3">
            <a:alphaModFix/>
          </a:blip>
          <a:srcRect/>
          <a:stretch/>
        </p:blipFill>
        <p:spPr>
          <a:xfrm>
            <a:off x="5131037" y="1785227"/>
            <a:ext cx="6791368" cy="48748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37" name="Google Shape;337;p43"/>
          <p:cNvSpPr txBox="1">
            <a:spLocks noGrp="1"/>
          </p:cNvSpPr>
          <p:nvPr>
            <p:ph type="body" idx="1"/>
          </p:nvPr>
        </p:nvSpPr>
        <p:spPr>
          <a:xfrm>
            <a:off x="1050878" y="3575712"/>
            <a:ext cx="4203510" cy="87345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a:solidFill>
                  <a:srgbClr val="3F6622"/>
                </a:solidFill>
              </a:rPr>
              <a:t>Búsqueda y Ruteo de Mensaje: Gnutella v0.4</a:t>
            </a:r>
            <a:endParaRPr/>
          </a:p>
          <a:p>
            <a:pPr marL="0" lvl="0" indent="0" algn="l" rtl="0">
              <a:spcBef>
                <a:spcPts val="1000"/>
              </a:spcBef>
              <a:spcAft>
                <a:spcPts val="0"/>
              </a:spcAft>
              <a:buSzPts val="2900"/>
              <a:buNone/>
            </a:pPr>
            <a:endParaRPr sz="2000">
              <a:solidFill>
                <a:srgbClr val="3F6622"/>
              </a:solidFill>
            </a:endParaRPr>
          </a:p>
        </p:txBody>
      </p:sp>
      <p:pic>
        <p:nvPicPr>
          <p:cNvPr id="338" name="Google Shape;338;p43"/>
          <p:cNvPicPr preferRelativeResize="0"/>
          <p:nvPr/>
        </p:nvPicPr>
        <p:blipFill rotWithShape="1">
          <a:blip r:embed="rId3">
            <a:alphaModFix/>
          </a:blip>
          <a:srcRect/>
          <a:stretch/>
        </p:blipFill>
        <p:spPr>
          <a:xfrm>
            <a:off x="4776811" y="1505022"/>
            <a:ext cx="6632622" cy="52301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44" name="Google Shape;344;p44"/>
          <p:cNvSpPr txBox="1">
            <a:spLocks noGrp="1"/>
          </p:cNvSpPr>
          <p:nvPr>
            <p:ph type="body" idx="1"/>
          </p:nvPr>
        </p:nvSpPr>
        <p:spPr>
          <a:xfrm>
            <a:off x="1144199" y="3575713"/>
            <a:ext cx="3550631" cy="5868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3F6622"/>
                </a:solidFill>
              </a:rPr>
              <a:t>Búsqueda y Ruteo de Mensaje: Gnutella v0.4</a:t>
            </a:r>
            <a:endParaRPr/>
          </a:p>
          <a:p>
            <a:pPr marL="0" lvl="0" indent="0" algn="l" rtl="0">
              <a:lnSpc>
                <a:spcPct val="80000"/>
              </a:lnSpc>
              <a:spcBef>
                <a:spcPts val="940"/>
              </a:spcBef>
              <a:spcAft>
                <a:spcPts val="0"/>
              </a:spcAft>
              <a:buSzPts val="2465"/>
              <a:buNone/>
            </a:pPr>
            <a:endParaRPr sz="1700" b="1">
              <a:solidFill>
                <a:srgbClr val="3F6622"/>
              </a:solidFill>
            </a:endParaRPr>
          </a:p>
        </p:txBody>
      </p:sp>
      <p:pic>
        <p:nvPicPr>
          <p:cNvPr id="345" name="Google Shape;345;p44"/>
          <p:cNvPicPr preferRelativeResize="0"/>
          <p:nvPr/>
        </p:nvPicPr>
        <p:blipFill rotWithShape="1">
          <a:blip r:embed="rId3">
            <a:alphaModFix/>
          </a:blip>
          <a:srcRect/>
          <a:stretch/>
        </p:blipFill>
        <p:spPr>
          <a:xfrm>
            <a:off x="4508546" y="1449957"/>
            <a:ext cx="7274434" cy="5210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51" name="Google Shape;351;p45"/>
          <p:cNvSpPr txBox="1">
            <a:spLocks noGrp="1"/>
          </p:cNvSpPr>
          <p:nvPr>
            <p:ph type="body" idx="1"/>
          </p:nvPr>
        </p:nvSpPr>
        <p:spPr>
          <a:xfrm>
            <a:off x="1087089" y="3589362"/>
            <a:ext cx="3684893" cy="69603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683"/>
              <a:buNone/>
            </a:pPr>
            <a:r>
              <a:rPr lang="en-US" sz="1850" b="1">
                <a:solidFill>
                  <a:srgbClr val="3F6622"/>
                </a:solidFill>
              </a:rPr>
              <a:t>Búsqueda y Ruteo de Mensaje: Gnutella v0.4</a:t>
            </a:r>
            <a:endParaRPr/>
          </a:p>
          <a:p>
            <a:pPr marL="0" lvl="0" indent="0" algn="l" rtl="0">
              <a:lnSpc>
                <a:spcPct val="90000"/>
              </a:lnSpc>
              <a:spcBef>
                <a:spcPts val="970"/>
              </a:spcBef>
              <a:spcAft>
                <a:spcPts val="0"/>
              </a:spcAft>
              <a:buSzPts val="2683"/>
              <a:buNone/>
            </a:pPr>
            <a:endParaRPr sz="1850" b="1">
              <a:solidFill>
                <a:srgbClr val="3F6622"/>
              </a:solidFill>
            </a:endParaRPr>
          </a:p>
        </p:txBody>
      </p:sp>
      <p:pic>
        <p:nvPicPr>
          <p:cNvPr id="352" name="Google Shape;352;p45"/>
          <p:cNvPicPr preferRelativeResize="0"/>
          <p:nvPr/>
        </p:nvPicPr>
        <p:blipFill rotWithShape="1">
          <a:blip r:embed="rId3">
            <a:alphaModFix/>
          </a:blip>
          <a:srcRect/>
          <a:stretch/>
        </p:blipFill>
        <p:spPr>
          <a:xfrm>
            <a:off x="4771982" y="1594276"/>
            <a:ext cx="7061563" cy="50931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58" name="Google Shape;358;p46"/>
          <p:cNvSpPr txBox="1">
            <a:spLocks noGrp="1"/>
          </p:cNvSpPr>
          <p:nvPr>
            <p:ph type="body" idx="1"/>
          </p:nvPr>
        </p:nvSpPr>
        <p:spPr>
          <a:xfrm>
            <a:off x="1157846" y="3603010"/>
            <a:ext cx="3796291" cy="62779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3F6622"/>
                </a:solidFill>
              </a:rPr>
              <a:t>Búsqueda y Ruteo de Mensaje: Gnutella v0.4</a:t>
            </a:r>
            <a:endParaRPr/>
          </a:p>
          <a:p>
            <a:pPr marL="0" lvl="0" indent="0" algn="l" rtl="0">
              <a:lnSpc>
                <a:spcPct val="80000"/>
              </a:lnSpc>
              <a:spcBef>
                <a:spcPts val="940"/>
              </a:spcBef>
              <a:spcAft>
                <a:spcPts val="0"/>
              </a:spcAft>
              <a:buSzPts val="2465"/>
              <a:buNone/>
            </a:pPr>
            <a:endParaRPr sz="1700">
              <a:solidFill>
                <a:srgbClr val="3F6622"/>
              </a:solidFill>
            </a:endParaRPr>
          </a:p>
        </p:txBody>
      </p:sp>
      <p:pic>
        <p:nvPicPr>
          <p:cNvPr id="359" name="Google Shape;359;p46"/>
          <p:cNvPicPr preferRelativeResize="0"/>
          <p:nvPr/>
        </p:nvPicPr>
        <p:blipFill rotWithShape="1">
          <a:blip r:embed="rId3">
            <a:alphaModFix/>
          </a:blip>
          <a:srcRect/>
          <a:stretch/>
        </p:blipFill>
        <p:spPr>
          <a:xfrm>
            <a:off x="4621852" y="1507344"/>
            <a:ext cx="7203666" cy="51527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1458098" y="0"/>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65" name="Google Shape;365;p47"/>
          <p:cNvSpPr txBox="1">
            <a:spLocks noGrp="1"/>
          </p:cNvSpPr>
          <p:nvPr>
            <p:ph type="body" idx="1"/>
          </p:nvPr>
        </p:nvSpPr>
        <p:spPr>
          <a:xfrm>
            <a:off x="1009936" y="4074291"/>
            <a:ext cx="3452882" cy="60050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a:solidFill>
                  <a:srgbClr val="3F6622"/>
                </a:solidFill>
              </a:rPr>
              <a:t>      Problemas encontrados</a:t>
            </a:r>
            <a:endParaRPr/>
          </a:p>
          <a:p>
            <a:pPr marL="0" lvl="0" indent="0" algn="l" rtl="0">
              <a:spcBef>
                <a:spcPts val="1000"/>
              </a:spcBef>
              <a:spcAft>
                <a:spcPts val="0"/>
              </a:spcAft>
              <a:buSzPts val="2900"/>
              <a:buNone/>
            </a:pPr>
            <a:endParaRPr sz="2000" b="1">
              <a:solidFill>
                <a:srgbClr val="FF0000"/>
              </a:solidFill>
            </a:endParaRPr>
          </a:p>
        </p:txBody>
      </p:sp>
      <p:cxnSp>
        <p:nvCxnSpPr>
          <p:cNvPr id="366" name="Google Shape;366;p47"/>
          <p:cNvCxnSpPr/>
          <p:nvPr/>
        </p:nvCxnSpPr>
        <p:spPr>
          <a:xfrm rot="10800000" flipH="1">
            <a:off x="4107976" y="2702267"/>
            <a:ext cx="1856096" cy="1460312"/>
          </a:xfrm>
          <a:prstGeom prst="straightConnector1">
            <a:avLst/>
          </a:prstGeom>
          <a:noFill/>
          <a:ln w="15875" cap="rnd" cmpd="sng">
            <a:solidFill>
              <a:schemeClr val="accent4"/>
            </a:solidFill>
            <a:prstDash val="solid"/>
            <a:round/>
            <a:headEnd type="none" w="sm" len="sm"/>
            <a:tailEnd type="stealth" w="med" len="med"/>
          </a:ln>
        </p:spPr>
      </p:cxnSp>
      <p:sp>
        <p:nvSpPr>
          <p:cNvPr id="367" name="Google Shape;367;p47"/>
          <p:cNvSpPr txBox="1"/>
          <p:nvPr/>
        </p:nvSpPr>
        <p:spPr>
          <a:xfrm>
            <a:off x="6209730" y="2504796"/>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Acceso a través de distintas velocidades de internet</a:t>
            </a:r>
            <a:endParaRPr sz="1800">
              <a:solidFill>
                <a:schemeClr val="dk1"/>
              </a:solidFill>
              <a:latin typeface="Corbel"/>
              <a:ea typeface="Corbel"/>
              <a:cs typeface="Corbel"/>
              <a:sym typeface="Corbel"/>
            </a:endParaRPr>
          </a:p>
        </p:txBody>
      </p:sp>
      <p:sp>
        <p:nvSpPr>
          <p:cNvPr id="368" name="Google Shape;368;p47"/>
          <p:cNvSpPr txBox="1"/>
          <p:nvPr/>
        </p:nvSpPr>
        <p:spPr>
          <a:xfrm>
            <a:off x="6209730" y="3022400"/>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Seguridad</a:t>
            </a:r>
            <a:endParaRPr sz="1800">
              <a:solidFill>
                <a:schemeClr val="dk1"/>
              </a:solidFill>
              <a:latin typeface="Corbel"/>
              <a:ea typeface="Corbel"/>
              <a:cs typeface="Corbel"/>
              <a:sym typeface="Corbel"/>
            </a:endParaRPr>
          </a:p>
        </p:txBody>
      </p:sp>
      <p:sp>
        <p:nvSpPr>
          <p:cNvPr id="369" name="Google Shape;369;p47"/>
          <p:cNvSpPr txBox="1"/>
          <p:nvPr/>
        </p:nvSpPr>
        <p:spPr>
          <a:xfrm>
            <a:off x="6209730" y="3553650"/>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Bloqueos de Servicio</a:t>
            </a:r>
            <a:endParaRPr sz="1800">
              <a:solidFill>
                <a:schemeClr val="dk1"/>
              </a:solidFill>
              <a:latin typeface="Corbel"/>
              <a:ea typeface="Corbel"/>
              <a:cs typeface="Corbel"/>
              <a:sym typeface="Corbel"/>
            </a:endParaRPr>
          </a:p>
        </p:txBody>
      </p:sp>
      <p:sp>
        <p:nvSpPr>
          <p:cNvPr id="370" name="Google Shape;370;p47"/>
          <p:cNvSpPr txBox="1"/>
          <p:nvPr/>
        </p:nvSpPr>
        <p:spPr>
          <a:xfrm>
            <a:off x="6209730" y="4135285"/>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Dificultad por búsqueda</a:t>
            </a:r>
            <a:endParaRPr sz="1800">
              <a:solidFill>
                <a:schemeClr val="dk1"/>
              </a:solidFill>
              <a:latin typeface="Corbel"/>
              <a:ea typeface="Corbel"/>
              <a:cs typeface="Corbel"/>
              <a:sym typeface="Corbel"/>
            </a:endParaRPr>
          </a:p>
        </p:txBody>
      </p:sp>
      <p:sp>
        <p:nvSpPr>
          <p:cNvPr id="371" name="Google Shape;371;p47"/>
          <p:cNvSpPr txBox="1"/>
          <p:nvPr/>
        </p:nvSpPr>
        <p:spPr>
          <a:xfrm>
            <a:off x="6209730" y="4686584"/>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Tiempo de respuesta</a:t>
            </a:r>
            <a:endParaRPr sz="1800">
              <a:solidFill>
                <a:schemeClr val="dk1"/>
              </a:solidFill>
              <a:latin typeface="Corbel"/>
              <a:ea typeface="Corbel"/>
              <a:cs typeface="Corbel"/>
              <a:sym typeface="Corbel"/>
            </a:endParaRPr>
          </a:p>
        </p:txBody>
      </p:sp>
      <p:sp>
        <p:nvSpPr>
          <p:cNvPr id="372" name="Google Shape;372;p47"/>
          <p:cNvSpPr txBox="1"/>
          <p:nvPr/>
        </p:nvSpPr>
        <p:spPr>
          <a:xfrm>
            <a:off x="6209730" y="5291214"/>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Sacrificio de Recursos</a:t>
            </a:r>
            <a:endParaRPr sz="1800">
              <a:solidFill>
                <a:schemeClr val="dk1"/>
              </a:solidFill>
              <a:latin typeface="Corbel"/>
              <a:ea typeface="Corbel"/>
              <a:cs typeface="Corbel"/>
              <a:sym typeface="Corbel"/>
            </a:endParaRPr>
          </a:p>
        </p:txBody>
      </p:sp>
      <p:cxnSp>
        <p:nvCxnSpPr>
          <p:cNvPr id="373" name="Google Shape;373;p47"/>
          <p:cNvCxnSpPr/>
          <p:nvPr/>
        </p:nvCxnSpPr>
        <p:spPr>
          <a:xfrm rot="10800000" flipH="1">
            <a:off x="4107976" y="3207067"/>
            <a:ext cx="1856096" cy="955512"/>
          </a:xfrm>
          <a:prstGeom prst="straightConnector1">
            <a:avLst/>
          </a:prstGeom>
          <a:noFill/>
          <a:ln w="15875" cap="rnd" cmpd="sng">
            <a:solidFill>
              <a:schemeClr val="accent4"/>
            </a:solidFill>
            <a:prstDash val="solid"/>
            <a:round/>
            <a:headEnd type="none" w="sm" len="sm"/>
            <a:tailEnd type="stealth" w="med" len="med"/>
          </a:ln>
        </p:spPr>
      </p:cxnSp>
      <p:cxnSp>
        <p:nvCxnSpPr>
          <p:cNvPr id="374" name="Google Shape;374;p47"/>
          <p:cNvCxnSpPr/>
          <p:nvPr/>
        </p:nvCxnSpPr>
        <p:spPr>
          <a:xfrm rot="10800000" flipH="1">
            <a:off x="4107976" y="3738317"/>
            <a:ext cx="1856096" cy="424262"/>
          </a:xfrm>
          <a:prstGeom prst="straightConnector1">
            <a:avLst/>
          </a:prstGeom>
          <a:noFill/>
          <a:ln w="15875" cap="rnd" cmpd="sng">
            <a:solidFill>
              <a:schemeClr val="accent4"/>
            </a:solidFill>
            <a:prstDash val="solid"/>
            <a:round/>
            <a:headEnd type="none" w="sm" len="sm"/>
            <a:tailEnd type="stealth" w="med" len="med"/>
          </a:ln>
        </p:spPr>
      </p:cxnSp>
      <p:cxnSp>
        <p:nvCxnSpPr>
          <p:cNvPr id="375" name="Google Shape;375;p47"/>
          <p:cNvCxnSpPr/>
          <p:nvPr/>
        </p:nvCxnSpPr>
        <p:spPr>
          <a:xfrm>
            <a:off x="4107976" y="4162579"/>
            <a:ext cx="1856096" cy="157372"/>
          </a:xfrm>
          <a:prstGeom prst="straightConnector1">
            <a:avLst/>
          </a:prstGeom>
          <a:noFill/>
          <a:ln w="15875" cap="rnd" cmpd="sng">
            <a:solidFill>
              <a:schemeClr val="accent4"/>
            </a:solidFill>
            <a:prstDash val="solid"/>
            <a:round/>
            <a:headEnd type="none" w="sm" len="sm"/>
            <a:tailEnd type="stealth" w="med" len="med"/>
          </a:ln>
        </p:spPr>
      </p:cxnSp>
      <p:cxnSp>
        <p:nvCxnSpPr>
          <p:cNvPr id="376" name="Google Shape;376;p47"/>
          <p:cNvCxnSpPr/>
          <p:nvPr/>
        </p:nvCxnSpPr>
        <p:spPr>
          <a:xfrm>
            <a:off x="4107976" y="4162579"/>
            <a:ext cx="1856096" cy="708671"/>
          </a:xfrm>
          <a:prstGeom prst="straightConnector1">
            <a:avLst/>
          </a:prstGeom>
          <a:noFill/>
          <a:ln w="15875" cap="rnd" cmpd="sng">
            <a:solidFill>
              <a:schemeClr val="accent4"/>
            </a:solidFill>
            <a:prstDash val="solid"/>
            <a:round/>
            <a:headEnd type="none" w="sm" len="sm"/>
            <a:tailEnd type="stealth" w="med" len="med"/>
          </a:ln>
        </p:spPr>
      </p:cxnSp>
      <p:cxnSp>
        <p:nvCxnSpPr>
          <p:cNvPr id="377" name="Google Shape;377;p47"/>
          <p:cNvCxnSpPr/>
          <p:nvPr/>
        </p:nvCxnSpPr>
        <p:spPr>
          <a:xfrm>
            <a:off x="4107976" y="4162579"/>
            <a:ext cx="1856096" cy="1266797"/>
          </a:xfrm>
          <a:prstGeom prst="straightConnector1">
            <a:avLst/>
          </a:prstGeom>
          <a:noFill/>
          <a:ln w="15875" cap="rnd" cmpd="sng">
            <a:solidFill>
              <a:schemeClr val="accent4"/>
            </a:solidFill>
            <a:prstDash val="solid"/>
            <a:round/>
            <a:headEnd type="none" w="sm" len="sm"/>
            <a:tailEnd type="stealth"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1550214" y="0"/>
            <a:ext cx="10018713" cy="88968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Temario</a:t>
            </a:r>
            <a:endParaRPr b="1" u="sng"/>
          </a:p>
        </p:txBody>
      </p:sp>
      <p:sp>
        <p:nvSpPr>
          <p:cNvPr id="171" name="Google Shape;171;p21"/>
          <p:cNvSpPr txBox="1">
            <a:spLocks noGrp="1"/>
          </p:cNvSpPr>
          <p:nvPr>
            <p:ph type="body" idx="1"/>
          </p:nvPr>
        </p:nvSpPr>
        <p:spPr>
          <a:xfrm>
            <a:off x="1484310" y="1013255"/>
            <a:ext cx="10018713" cy="4777946"/>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b="1" u="sng"/>
              <a:t>Se explicarán conceptos destacados de:</a:t>
            </a:r>
            <a:endParaRPr/>
          </a:p>
          <a:p>
            <a:pPr marL="742950" lvl="1" indent="-285750" algn="l" rtl="0">
              <a:spcBef>
                <a:spcPts val="1000"/>
              </a:spcBef>
              <a:spcAft>
                <a:spcPts val="0"/>
              </a:spcAft>
              <a:buSzPts val="2900"/>
              <a:buChar char="•"/>
            </a:pPr>
            <a:r>
              <a:rPr lang="en-US"/>
              <a:t>Redes de Pares</a:t>
            </a:r>
            <a:endParaRPr/>
          </a:p>
          <a:p>
            <a:pPr marL="742950" lvl="1" indent="-285750" algn="l" rtl="0">
              <a:spcBef>
                <a:spcPts val="1000"/>
              </a:spcBef>
              <a:spcAft>
                <a:spcPts val="0"/>
              </a:spcAft>
              <a:buSzPts val="2900"/>
              <a:buChar char="•"/>
            </a:pPr>
            <a:r>
              <a:rPr lang="en-US"/>
              <a:t>Red Gnutella (v O.4 y v O.6) </a:t>
            </a:r>
            <a:endParaRPr/>
          </a:p>
          <a:p>
            <a:pPr marL="742950" lvl="1" indent="-285750" algn="l" rtl="0">
              <a:spcBef>
                <a:spcPts val="1000"/>
              </a:spcBef>
              <a:spcAft>
                <a:spcPts val="0"/>
              </a:spcAft>
              <a:buSzPts val="2900"/>
              <a:buChar char="•"/>
            </a:pPr>
            <a:r>
              <a:rPr lang="en-US"/>
              <a:t>Bittorrent</a:t>
            </a:r>
            <a:endParaRPr/>
          </a:p>
          <a:p>
            <a:pPr marL="0" lvl="0" indent="0" algn="l" rtl="0">
              <a:spcBef>
                <a:spcPts val="1080"/>
              </a:spcBef>
              <a:spcAft>
                <a:spcPts val="0"/>
              </a:spcAft>
              <a:buSzPts val="348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8"/>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383" name="Google Shape;383;p48"/>
          <p:cNvSpPr txBox="1">
            <a:spLocks noGrp="1"/>
          </p:cNvSpPr>
          <p:nvPr>
            <p:ph type="body" idx="1"/>
          </p:nvPr>
        </p:nvSpPr>
        <p:spPr>
          <a:xfrm>
            <a:off x="1473959" y="3895009"/>
            <a:ext cx="3452882" cy="60050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2900"/>
              <a:buNone/>
            </a:pPr>
            <a:r>
              <a:rPr lang="en-US" sz="2000" b="1">
                <a:solidFill>
                  <a:srgbClr val="3F6622"/>
                </a:solidFill>
              </a:rPr>
              <a:t>            Mejoras Propuestas</a:t>
            </a:r>
            <a:endParaRPr sz="2000" b="1">
              <a:solidFill>
                <a:srgbClr val="3F6622"/>
              </a:solidFill>
            </a:endParaRPr>
          </a:p>
          <a:p>
            <a:pPr marL="0" lvl="0" indent="0" algn="l" rtl="0">
              <a:spcBef>
                <a:spcPts val="1000"/>
              </a:spcBef>
              <a:spcAft>
                <a:spcPts val="0"/>
              </a:spcAft>
              <a:buSzPts val="2900"/>
              <a:buNone/>
            </a:pPr>
            <a:endParaRPr sz="2000" b="1">
              <a:solidFill>
                <a:srgbClr val="FF0000"/>
              </a:solidFill>
            </a:endParaRPr>
          </a:p>
        </p:txBody>
      </p:sp>
      <p:cxnSp>
        <p:nvCxnSpPr>
          <p:cNvPr id="384" name="Google Shape;384;p48"/>
          <p:cNvCxnSpPr/>
          <p:nvPr/>
        </p:nvCxnSpPr>
        <p:spPr>
          <a:xfrm rot="10800000" flipH="1">
            <a:off x="4531056" y="2547173"/>
            <a:ext cx="1856096" cy="1460312"/>
          </a:xfrm>
          <a:prstGeom prst="straightConnector1">
            <a:avLst/>
          </a:prstGeom>
          <a:noFill/>
          <a:ln w="15875" cap="rnd" cmpd="sng">
            <a:solidFill>
              <a:schemeClr val="accent4"/>
            </a:solidFill>
            <a:prstDash val="solid"/>
            <a:round/>
            <a:headEnd type="none" w="sm" len="sm"/>
            <a:tailEnd type="stealth" w="med" len="med"/>
          </a:ln>
        </p:spPr>
      </p:cxnSp>
      <p:sp>
        <p:nvSpPr>
          <p:cNvPr id="385" name="Google Shape;385;p48"/>
          <p:cNvSpPr txBox="1"/>
          <p:nvPr/>
        </p:nvSpPr>
        <p:spPr>
          <a:xfrm>
            <a:off x="6605522" y="2313724"/>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Supernodos</a:t>
            </a:r>
            <a:endParaRPr sz="1800">
              <a:solidFill>
                <a:schemeClr val="dk1"/>
              </a:solidFill>
              <a:latin typeface="Corbel"/>
              <a:ea typeface="Corbel"/>
              <a:cs typeface="Corbel"/>
              <a:sym typeface="Corbel"/>
            </a:endParaRPr>
          </a:p>
        </p:txBody>
      </p:sp>
      <p:sp>
        <p:nvSpPr>
          <p:cNvPr id="386" name="Google Shape;386;p48"/>
          <p:cNvSpPr txBox="1"/>
          <p:nvPr/>
        </p:nvSpPr>
        <p:spPr>
          <a:xfrm>
            <a:off x="6605522" y="2831328"/>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Memorias caché</a:t>
            </a:r>
            <a:endParaRPr sz="1800">
              <a:solidFill>
                <a:schemeClr val="dk1"/>
              </a:solidFill>
              <a:latin typeface="Corbel"/>
              <a:ea typeface="Corbel"/>
              <a:cs typeface="Corbel"/>
              <a:sym typeface="Corbel"/>
            </a:endParaRPr>
          </a:p>
        </p:txBody>
      </p:sp>
      <p:sp>
        <p:nvSpPr>
          <p:cNvPr id="387" name="Google Shape;387;p48"/>
          <p:cNvSpPr txBox="1"/>
          <p:nvPr/>
        </p:nvSpPr>
        <p:spPr>
          <a:xfrm>
            <a:off x="6605522" y="3362578"/>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Esquema de mensajes</a:t>
            </a:r>
            <a:endParaRPr sz="1800">
              <a:solidFill>
                <a:schemeClr val="dk1"/>
              </a:solidFill>
              <a:latin typeface="Corbel"/>
              <a:ea typeface="Corbel"/>
              <a:cs typeface="Corbel"/>
              <a:sym typeface="Corbel"/>
            </a:endParaRPr>
          </a:p>
        </p:txBody>
      </p:sp>
      <p:sp>
        <p:nvSpPr>
          <p:cNvPr id="388" name="Google Shape;388;p48"/>
          <p:cNvSpPr txBox="1"/>
          <p:nvPr/>
        </p:nvSpPr>
        <p:spPr>
          <a:xfrm>
            <a:off x="6605522" y="3944213"/>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Anti parasitismo</a:t>
            </a:r>
            <a:endParaRPr sz="1800">
              <a:solidFill>
                <a:schemeClr val="dk1"/>
              </a:solidFill>
              <a:latin typeface="Corbel"/>
              <a:ea typeface="Corbel"/>
              <a:cs typeface="Corbel"/>
              <a:sym typeface="Corbel"/>
            </a:endParaRPr>
          </a:p>
        </p:txBody>
      </p:sp>
      <p:sp>
        <p:nvSpPr>
          <p:cNvPr id="389" name="Google Shape;389;p48"/>
          <p:cNvSpPr txBox="1"/>
          <p:nvPr/>
        </p:nvSpPr>
        <p:spPr>
          <a:xfrm>
            <a:off x="6605522" y="4495512"/>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Conexiones seguras</a:t>
            </a:r>
            <a:endParaRPr sz="1800">
              <a:solidFill>
                <a:schemeClr val="dk1"/>
              </a:solidFill>
              <a:latin typeface="Corbel"/>
              <a:ea typeface="Corbel"/>
              <a:cs typeface="Corbel"/>
              <a:sym typeface="Corbel"/>
            </a:endParaRPr>
          </a:p>
        </p:txBody>
      </p:sp>
      <p:sp>
        <p:nvSpPr>
          <p:cNvPr id="390" name="Google Shape;390;p48"/>
          <p:cNvSpPr txBox="1"/>
          <p:nvPr/>
        </p:nvSpPr>
        <p:spPr>
          <a:xfrm>
            <a:off x="6605522" y="5576803"/>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Archivos Parciales</a:t>
            </a:r>
            <a:endParaRPr sz="1800">
              <a:solidFill>
                <a:schemeClr val="dk1"/>
              </a:solidFill>
              <a:latin typeface="Corbel"/>
              <a:ea typeface="Corbel"/>
              <a:cs typeface="Corbel"/>
              <a:sym typeface="Corbel"/>
            </a:endParaRPr>
          </a:p>
        </p:txBody>
      </p:sp>
      <p:cxnSp>
        <p:nvCxnSpPr>
          <p:cNvPr id="391" name="Google Shape;391;p48"/>
          <p:cNvCxnSpPr/>
          <p:nvPr/>
        </p:nvCxnSpPr>
        <p:spPr>
          <a:xfrm rot="10800000" flipH="1">
            <a:off x="4531056" y="3051973"/>
            <a:ext cx="1856096" cy="955512"/>
          </a:xfrm>
          <a:prstGeom prst="straightConnector1">
            <a:avLst/>
          </a:prstGeom>
          <a:noFill/>
          <a:ln w="15875" cap="rnd" cmpd="sng">
            <a:solidFill>
              <a:schemeClr val="accent4"/>
            </a:solidFill>
            <a:prstDash val="solid"/>
            <a:round/>
            <a:headEnd type="none" w="sm" len="sm"/>
            <a:tailEnd type="stealth" w="med" len="med"/>
          </a:ln>
        </p:spPr>
      </p:cxnSp>
      <p:cxnSp>
        <p:nvCxnSpPr>
          <p:cNvPr id="392" name="Google Shape;392;p48"/>
          <p:cNvCxnSpPr/>
          <p:nvPr/>
        </p:nvCxnSpPr>
        <p:spPr>
          <a:xfrm rot="10800000" flipH="1">
            <a:off x="4531056" y="3583223"/>
            <a:ext cx="1856096" cy="424262"/>
          </a:xfrm>
          <a:prstGeom prst="straightConnector1">
            <a:avLst/>
          </a:prstGeom>
          <a:noFill/>
          <a:ln w="15875" cap="rnd" cmpd="sng">
            <a:solidFill>
              <a:schemeClr val="accent4"/>
            </a:solidFill>
            <a:prstDash val="solid"/>
            <a:round/>
            <a:headEnd type="none" w="sm" len="sm"/>
            <a:tailEnd type="stealth" w="med" len="med"/>
          </a:ln>
        </p:spPr>
      </p:cxnSp>
      <p:cxnSp>
        <p:nvCxnSpPr>
          <p:cNvPr id="393" name="Google Shape;393;p48"/>
          <p:cNvCxnSpPr/>
          <p:nvPr/>
        </p:nvCxnSpPr>
        <p:spPr>
          <a:xfrm>
            <a:off x="4531056" y="4007485"/>
            <a:ext cx="1856096" cy="157372"/>
          </a:xfrm>
          <a:prstGeom prst="straightConnector1">
            <a:avLst/>
          </a:prstGeom>
          <a:noFill/>
          <a:ln w="15875" cap="rnd" cmpd="sng">
            <a:solidFill>
              <a:schemeClr val="accent4"/>
            </a:solidFill>
            <a:prstDash val="solid"/>
            <a:round/>
            <a:headEnd type="none" w="sm" len="sm"/>
            <a:tailEnd type="stealth" w="med" len="med"/>
          </a:ln>
        </p:spPr>
      </p:cxnSp>
      <p:cxnSp>
        <p:nvCxnSpPr>
          <p:cNvPr id="394" name="Google Shape;394;p48"/>
          <p:cNvCxnSpPr/>
          <p:nvPr/>
        </p:nvCxnSpPr>
        <p:spPr>
          <a:xfrm>
            <a:off x="4531056" y="4007485"/>
            <a:ext cx="1856096" cy="708671"/>
          </a:xfrm>
          <a:prstGeom prst="straightConnector1">
            <a:avLst/>
          </a:prstGeom>
          <a:noFill/>
          <a:ln w="15875" cap="rnd" cmpd="sng">
            <a:solidFill>
              <a:schemeClr val="accent4"/>
            </a:solidFill>
            <a:prstDash val="solid"/>
            <a:round/>
            <a:headEnd type="none" w="sm" len="sm"/>
            <a:tailEnd type="stealth" w="med" len="med"/>
          </a:ln>
        </p:spPr>
      </p:cxnSp>
      <p:cxnSp>
        <p:nvCxnSpPr>
          <p:cNvPr id="395" name="Google Shape;395;p48"/>
          <p:cNvCxnSpPr/>
          <p:nvPr/>
        </p:nvCxnSpPr>
        <p:spPr>
          <a:xfrm>
            <a:off x="4531056" y="4007485"/>
            <a:ext cx="1856096" cy="1266797"/>
          </a:xfrm>
          <a:prstGeom prst="straightConnector1">
            <a:avLst/>
          </a:prstGeom>
          <a:noFill/>
          <a:ln w="15875" cap="rnd" cmpd="sng">
            <a:solidFill>
              <a:schemeClr val="accent4"/>
            </a:solidFill>
            <a:prstDash val="solid"/>
            <a:round/>
            <a:headEnd type="none" w="sm" len="sm"/>
            <a:tailEnd type="stealth" w="med" len="med"/>
          </a:ln>
        </p:spPr>
      </p:cxnSp>
      <p:sp>
        <p:nvSpPr>
          <p:cNvPr id="396" name="Google Shape;396;p48"/>
          <p:cNvSpPr txBox="1"/>
          <p:nvPr/>
        </p:nvSpPr>
        <p:spPr>
          <a:xfrm>
            <a:off x="6605522" y="5067876"/>
            <a:ext cx="54454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Compresión de tráfico</a:t>
            </a:r>
            <a:endParaRPr sz="1800">
              <a:solidFill>
                <a:schemeClr val="dk1"/>
              </a:solidFill>
              <a:latin typeface="Corbel"/>
              <a:ea typeface="Corbel"/>
              <a:cs typeface="Corbel"/>
              <a:sym typeface="Corbel"/>
            </a:endParaRPr>
          </a:p>
        </p:txBody>
      </p:sp>
      <p:cxnSp>
        <p:nvCxnSpPr>
          <p:cNvPr id="397" name="Google Shape;397;p48"/>
          <p:cNvCxnSpPr/>
          <p:nvPr/>
        </p:nvCxnSpPr>
        <p:spPr>
          <a:xfrm>
            <a:off x="4531056" y="4007485"/>
            <a:ext cx="1932296" cy="1761235"/>
          </a:xfrm>
          <a:prstGeom prst="straightConnector1">
            <a:avLst/>
          </a:prstGeom>
          <a:noFill/>
          <a:ln w="15875" cap="rnd" cmpd="sng">
            <a:solidFill>
              <a:schemeClr val="accent4"/>
            </a:solidFill>
            <a:prstDash val="solid"/>
            <a:round/>
            <a:headEnd type="none" w="sm" len="sm"/>
            <a:tailEnd type="stealth"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403" name="Google Shape;403;p49"/>
          <p:cNvSpPr txBox="1">
            <a:spLocks noGrp="1"/>
          </p:cNvSpPr>
          <p:nvPr>
            <p:ph type="body" idx="1"/>
          </p:nvPr>
        </p:nvSpPr>
        <p:spPr>
          <a:xfrm>
            <a:off x="1062312" y="3493258"/>
            <a:ext cx="3496040" cy="614148"/>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FF0000"/>
                </a:solidFill>
              </a:rPr>
              <a:t>Búsqueda y Ruteo de Mensaje: Gnutella v0.6</a:t>
            </a:r>
            <a:endParaRPr/>
          </a:p>
          <a:p>
            <a:pPr marL="0" lvl="0" indent="0" algn="l" rtl="0">
              <a:lnSpc>
                <a:spcPct val="80000"/>
              </a:lnSpc>
              <a:spcBef>
                <a:spcPts val="940"/>
              </a:spcBef>
              <a:spcAft>
                <a:spcPts val="0"/>
              </a:spcAft>
              <a:buSzPts val="2465"/>
              <a:buNone/>
            </a:pPr>
            <a:endParaRPr sz="1700" b="1">
              <a:solidFill>
                <a:srgbClr val="FF0000"/>
              </a:solidFill>
            </a:endParaRPr>
          </a:p>
        </p:txBody>
      </p:sp>
      <p:pic>
        <p:nvPicPr>
          <p:cNvPr id="404" name="Google Shape;404;p49"/>
          <p:cNvPicPr preferRelativeResize="0"/>
          <p:nvPr/>
        </p:nvPicPr>
        <p:blipFill rotWithShape="1">
          <a:blip r:embed="rId3">
            <a:alphaModFix/>
          </a:blip>
          <a:srcRect t="9485"/>
          <a:stretch/>
        </p:blipFill>
        <p:spPr>
          <a:xfrm>
            <a:off x="4420406" y="1392073"/>
            <a:ext cx="7512003" cy="5430666"/>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410" name="Google Shape;410;p50"/>
          <p:cNvSpPr txBox="1">
            <a:spLocks noGrp="1"/>
          </p:cNvSpPr>
          <p:nvPr>
            <p:ph type="body" idx="1"/>
          </p:nvPr>
        </p:nvSpPr>
        <p:spPr>
          <a:xfrm>
            <a:off x="1307972" y="3589362"/>
            <a:ext cx="3565012" cy="6165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FF0000"/>
                </a:solidFill>
              </a:rPr>
              <a:t>Búsqueda y Ruteo de Mensaje: Gnutella v0.6</a:t>
            </a:r>
            <a:endParaRPr/>
          </a:p>
          <a:p>
            <a:pPr marL="0" lvl="0" indent="0" algn="l" rtl="0">
              <a:lnSpc>
                <a:spcPct val="80000"/>
              </a:lnSpc>
              <a:spcBef>
                <a:spcPts val="940"/>
              </a:spcBef>
              <a:spcAft>
                <a:spcPts val="0"/>
              </a:spcAft>
              <a:buSzPts val="2465"/>
              <a:buNone/>
            </a:pPr>
            <a:endParaRPr sz="1700" b="1">
              <a:solidFill>
                <a:srgbClr val="FF0000"/>
              </a:solidFill>
            </a:endParaRPr>
          </a:p>
        </p:txBody>
      </p:sp>
      <p:pic>
        <p:nvPicPr>
          <p:cNvPr id="411" name="Google Shape;411;p50"/>
          <p:cNvPicPr preferRelativeResize="0"/>
          <p:nvPr/>
        </p:nvPicPr>
        <p:blipFill rotWithShape="1">
          <a:blip r:embed="rId3">
            <a:alphaModFix/>
          </a:blip>
          <a:srcRect t="8182"/>
          <a:stretch/>
        </p:blipFill>
        <p:spPr>
          <a:xfrm>
            <a:off x="4968518" y="1553832"/>
            <a:ext cx="6723573" cy="5304167"/>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1"/>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417" name="Google Shape;417;p51"/>
          <p:cNvSpPr txBox="1">
            <a:spLocks noGrp="1"/>
          </p:cNvSpPr>
          <p:nvPr>
            <p:ph type="body" idx="1"/>
          </p:nvPr>
        </p:nvSpPr>
        <p:spPr>
          <a:xfrm>
            <a:off x="1132764" y="3493589"/>
            <a:ext cx="3507473" cy="614151"/>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FF0000"/>
                </a:solidFill>
              </a:rPr>
              <a:t>Búsqueda y Ruteo de Mensaje: Gnutella v0.6</a:t>
            </a:r>
            <a:endParaRPr/>
          </a:p>
          <a:p>
            <a:pPr marL="0" lvl="0" indent="0" algn="l" rtl="0">
              <a:lnSpc>
                <a:spcPct val="80000"/>
              </a:lnSpc>
              <a:spcBef>
                <a:spcPts val="940"/>
              </a:spcBef>
              <a:spcAft>
                <a:spcPts val="0"/>
              </a:spcAft>
              <a:buSzPts val="2465"/>
              <a:buNone/>
            </a:pPr>
            <a:endParaRPr sz="1700" b="1">
              <a:solidFill>
                <a:srgbClr val="FF0000"/>
              </a:solidFill>
            </a:endParaRPr>
          </a:p>
        </p:txBody>
      </p:sp>
      <p:pic>
        <p:nvPicPr>
          <p:cNvPr id="418" name="Google Shape;418;p51"/>
          <p:cNvPicPr preferRelativeResize="0"/>
          <p:nvPr/>
        </p:nvPicPr>
        <p:blipFill rotWithShape="1">
          <a:blip r:embed="rId3">
            <a:alphaModFix/>
          </a:blip>
          <a:srcRect t="12138"/>
          <a:stretch/>
        </p:blipFill>
        <p:spPr>
          <a:xfrm>
            <a:off x="4400076" y="1473959"/>
            <a:ext cx="7445324" cy="5267562"/>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2"/>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424" name="Google Shape;424;p52"/>
          <p:cNvSpPr txBox="1">
            <a:spLocks noGrp="1"/>
          </p:cNvSpPr>
          <p:nvPr>
            <p:ph type="body" idx="1"/>
          </p:nvPr>
        </p:nvSpPr>
        <p:spPr>
          <a:xfrm>
            <a:off x="1255594" y="3516051"/>
            <a:ext cx="3493826" cy="58685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FF0000"/>
                </a:solidFill>
              </a:rPr>
              <a:t>Búsqueda y Ruteo de Mensaje: Gnutella v0.6</a:t>
            </a:r>
            <a:endParaRPr/>
          </a:p>
          <a:p>
            <a:pPr marL="0" lvl="0" indent="0" algn="l" rtl="0">
              <a:lnSpc>
                <a:spcPct val="80000"/>
              </a:lnSpc>
              <a:spcBef>
                <a:spcPts val="940"/>
              </a:spcBef>
              <a:spcAft>
                <a:spcPts val="0"/>
              </a:spcAft>
              <a:buSzPts val="2465"/>
              <a:buNone/>
            </a:pPr>
            <a:endParaRPr sz="1700" b="1">
              <a:solidFill>
                <a:srgbClr val="FF0000"/>
              </a:solidFill>
            </a:endParaRPr>
          </a:p>
        </p:txBody>
      </p:sp>
      <p:pic>
        <p:nvPicPr>
          <p:cNvPr id="425" name="Google Shape;425;p52"/>
          <p:cNvPicPr preferRelativeResize="0"/>
          <p:nvPr/>
        </p:nvPicPr>
        <p:blipFill rotWithShape="1">
          <a:blip r:embed="rId3">
            <a:alphaModFix/>
          </a:blip>
          <a:srcRect t="8306"/>
          <a:stretch/>
        </p:blipFill>
        <p:spPr>
          <a:xfrm>
            <a:off x="4411472" y="1473955"/>
            <a:ext cx="7434785" cy="5257905"/>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3"/>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sobre red Gnutella </a:t>
            </a:r>
            <a:br>
              <a:rPr lang="en-US" b="1" u="sng"/>
            </a:br>
            <a:r>
              <a:rPr lang="en-US" b="1" u="sng"/>
              <a:t>(v O.4 y v O.6) </a:t>
            </a:r>
            <a:endParaRPr/>
          </a:p>
        </p:txBody>
      </p:sp>
      <p:sp>
        <p:nvSpPr>
          <p:cNvPr id="431" name="Google Shape;431;p53"/>
          <p:cNvSpPr txBox="1">
            <a:spLocks noGrp="1"/>
          </p:cNvSpPr>
          <p:nvPr>
            <p:ph type="body" idx="1"/>
          </p:nvPr>
        </p:nvSpPr>
        <p:spPr>
          <a:xfrm>
            <a:off x="1160061" y="3439237"/>
            <a:ext cx="3452882" cy="60050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2465"/>
              <a:buNone/>
            </a:pPr>
            <a:r>
              <a:rPr lang="en-US" sz="1700" b="1">
                <a:solidFill>
                  <a:srgbClr val="FF0000"/>
                </a:solidFill>
              </a:rPr>
              <a:t>Búsqueda y Ruteo de Mensaje: Gnutella v0.6</a:t>
            </a:r>
            <a:endParaRPr/>
          </a:p>
          <a:p>
            <a:pPr marL="0" lvl="0" indent="0" algn="l" rtl="0">
              <a:lnSpc>
                <a:spcPct val="80000"/>
              </a:lnSpc>
              <a:spcBef>
                <a:spcPts val="940"/>
              </a:spcBef>
              <a:spcAft>
                <a:spcPts val="0"/>
              </a:spcAft>
              <a:buSzPts val="2465"/>
              <a:buNone/>
            </a:pPr>
            <a:endParaRPr sz="1700" b="1">
              <a:solidFill>
                <a:srgbClr val="FF0000"/>
              </a:solidFill>
            </a:endParaRPr>
          </a:p>
        </p:txBody>
      </p:sp>
      <p:pic>
        <p:nvPicPr>
          <p:cNvPr id="432" name="Google Shape;432;p53"/>
          <p:cNvPicPr preferRelativeResize="0"/>
          <p:nvPr/>
        </p:nvPicPr>
        <p:blipFill rotWithShape="1">
          <a:blip r:embed="rId3">
            <a:alphaModFix/>
          </a:blip>
          <a:srcRect t="8054"/>
          <a:stretch/>
        </p:blipFill>
        <p:spPr>
          <a:xfrm>
            <a:off x="4367245" y="1539996"/>
            <a:ext cx="7388026" cy="5249763"/>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4"/>
          <p:cNvSpPr txBox="1">
            <a:spLocks noGrp="1"/>
          </p:cNvSpPr>
          <p:nvPr>
            <p:ph type="title"/>
          </p:nvPr>
        </p:nvSpPr>
        <p:spPr>
          <a:xfrm>
            <a:off x="1550214" y="0"/>
            <a:ext cx="10018713" cy="88968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Temario</a:t>
            </a:r>
            <a:endParaRPr b="1" u="sng"/>
          </a:p>
        </p:txBody>
      </p:sp>
      <p:sp>
        <p:nvSpPr>
          <p:cNvPr id="438" name="Google Shape;438;p54"/>
          <p:cNvSpPr txBox="1">
            <a:spLocks noGrp="1"/>
          </p:cNvSpPr>
          <p:nvPr>
            <p:ph type="body" idx="1"/>
          </p:nvPr>
        </p:nvSpPr>
        <p:spPr>
          <a:xfrm>
            <a:off x="1484310" y="1013255"/>
            <a:ext cx="10018713" cy="4777946"/>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b="1" u="sng"/>
              <a:t>Se explicarán conceptos destacados de:</a:t>
            </a:r>
            <a:endParaRPr/>
          </a:p>
          <a:p>
            <a:pPr marL="742950" lvl="1" indent="-285750" algn="l" rtl="0">
              <a:spcBef>
                <a:spcPts val="1000"/>
              </a:spcBef>
              <a:spcAft>
                <a:spcPts val="0"/>
              </a:spcAft>
              <a:buSzPts val="2900"/>
              <a:buChar char="•"/>
            </a:pPr>
            <a:r>
              <a:rPr lang="en-US">
                <a:solidFill>
                  <a:srgbClr val="979D9F"/>
                </a:solidFill>
              </a:rPr>
              <a:t>Redes de Pares</a:t>
            </a:r>
            <a:endParaRPr/>
          </a:p>
          <a:p>
            <a:pPr marL="742950" lvl="1" indent="-285750" algn="l" rtl="0">
              <a:spcBef>
                <a:spcPts val="1000"/>
              </a:spcBef>
              <a:spcAft>
                <a:spcPts val="0"/>
              </a:spcAft>
              <a:buSzPts val="2900"/>
              <a:buChar char="•"/>
            </a:pPr>
            <a:r>
              <a:rPr lang="en-US">
                <a:solidFill>
                  <a:srgbClr val="7F7F7F"/>
                </a:solidFill>
              </a:rPr>
              <a:t>Red Gnutella (v O.4 y v O.6) </a:t>
            </a:r>
            <a:endParaRPr/>
          </a:p>
          <a:p>
            <a:pPr marL="742950" lvl="1" indent="-285750" algn="l" rtl="0">
              <a:spcBef>
                <a:spcPts val="1000"/>
              </a:spcBef>
              <a:spcAft>
                <a:spcPts val="0"/>
              </a:spcAft>
              <a:buSzPts val="2900"/>
              <a:buChar char="•"/>
            </a:pPr>
            <a:r>
              <a:rPr lang="en-US" b="1"/>
              <a:t>Bittorrent</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5"/>
          <p:cNvSpPr txBox="1">
            <a:spLocks noGrp="1"/>
          </p:cNvSpPr>
          <p:nvPr>
            <p:ph type="title"/>
          </p:nvPr>
        </p:nvSpPr>
        <p:spPr>
          <a:xfrm>
            <a:off x="1484310" y="0"/>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Bit Torrent</a:t>
            </a:r>
            <a:endParaRPr b="1" u="sng"/>
          </a:p>
        </p:txBody>
      </p:sp>
      <p:sp>
        <p:nvSpPr>
          <p:cNvPr id="444" name="Google Shape;444;p55"/>
          <p:cNvSpPr txBox="1">
            <a:spLocks noGrp="1"/>
          </p:cNvSpPr>
          <p:nvPr>
            <p:ph type="body" idx="1"/>
          </p:nvPr>
        </p:nvSpPr>
        <p:spPr>
          <a:xfrm>
            <a:off x="1743802" y="1394254"/>
            <a:ext cx="11354360" cy="5253682"/>
          </a:xfrm>
          <a:prstGeom prst="rect">
            <a:avLst/>
          </a:prstGeom>
          <a:noFill/>
          <a:ln>
            <a:noFill/>
          </a:ln>
        </p:spPr>
        <p:txBody>
          <a:bodyPr spcFirstLastPara="1" wrap="square" lIns="91425" tIns="45700" rIns="91425" bIns="45700" anchor="ctr" anchorCtr="0">
            <a:noAutofit/>
          </a:bodyPr>
          <a:lstStyle/>
          <a:p>
            <a:pPr marL="285750" lvl="0" indent="-368300" algn="l" rtl="0">
              <a:spcBef>
                <a:spcPts val="0"/>
              </a:spcBef>
              <a:spcAft>
                <a:spcPts val="0"/>
              </a:spcAft>
              <a:buSzPts val="5800"/>
              <a:buChar char="•"/>
            </a:pPr>
            <a:r>
              <a:rPr lang="en-US" sz="4000">
                <a:solidFill>
                  <a:srgbClr val="002060"/>
                </a:solidFill>
              </a:rPr>
              <a:t>Funcionamiento</a:t>
            </a:r>
            <a:endParaRPr sz="4000">
              <a:solidFill>
                <a:srgbClr val="002060"/>
              </a:solidFill>
            </a:endParaRPr>
          </a:p>
          <a:p>
            <a:pPr marL="285750" lvl="0" indent="-368300" algn="l" rtl="0">
              <a:spcBef>
                <a:spcPts val="1400"/>
              </a:spcBef>
              <a:spcAft>
                <a:spcPts val="0"/>
              </a:spcAft>
              <a:buSzPts val="5800"/>
              <a:buChar char="•"/>
            </a:pPr>
            <a:r>
              <a:rPr lang="en-US" sz="4000">
                <a:solidFill>
                  <a:srgbClr val="002060"/>
                </a:solidFill>
              </a:rPr>
              <a:t>Archivo .torrent</a:t>
            </a:r>
            <a:endParaRPr sz="4000">
              <a:solidFill>
                <a:srgbClr val="002060"/>
              </a:solidFill>
            </a:endParaRPr>
          </a:p>
          <a:p>
            <a:pPr marL="285750" lvl="0" indent="-368300" algn="l" rtl="0">
              <a:spcBef>
                <a:spcPts val="1400"/>
              </a:spcBef>
              <a:spcAft>
                <a:spcPts val="0"/>
              </a:spcAft>
              <a:buSzPts val="5800"/>
              <a:buChar char="•"/>
            </a:pPr>
            <a:r>
              <a:rPr lang="en-US" sz="4000">
                <a:solidFill>
                  <a:srgbClr val="002060"/>
                </a:solidFill>
              </a:rPr>
              <a:t>Agentes Bittorrent</a:t>
            </a:r>
            <a:endParaRPr sz="4000">
              <a:solidFill>
                <a:srgbClr val="002060"/>
              </a:solidFill>
            </a:endParaRPr>
          </a:p>
          <a:p>
            <a:pPr marL="285750" lvl="0" indent="-368300" algn="l" rtl="0">
              <a:spcBef>
                <a:spcPts val="1400"/>
              </a:spcBef>
              <a:spcAft>
                <a:spcPts val="0"/>
              </a:spcAft>
              <a:buSzPts val="5800"/>
              <a:buChar char="•"/>
            </a:pPr>
            <a:r>
              <a:rPr lang="en-US" sz="4000">
                <a:solidFill>
                  <a:srgbClr val="002060"/>
                </a:solidFill>
              </a:rPr>
              <a:t>Modo de Descarga</a:t>
            </a:r>
            <a:endParaRPr sz="4000">
              <a:solidFill>
                <a:srgbClr val="002060"/>
              </a:solidFill>
            </a:endParaRPr>
          </a:p>
          <a:p>
            <a:pPr marL="285750" lvl="0" indent="-64770" algn="l" rtl="0">
              <a:spcBef>
                <a:spcPts val="1080"/>
              </a:spcBef>
              <a:spcAft>
                <a:spcPts val="0"/>
              </a:spcAft>
              <a:buSzPts val="348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6"/>
          <p:cNvSpPr txBox="1">
            <a:spLocks noGrp="1"/>
          </p:cNvSpPr>
          <p:nvPr>
            <p:ph type="title"/>
          </p:nvPr>
        </p:nvSpPr>
        <p:spPr>
          <a:xfrm>
            <a:off x="1484310" y="0"/>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Bit Torrent</a:t>
            </a:r>
            <a:endParaRPr b="1" u="sng"/>
          </a:p>
        </p:txBody>
      </p:sp>
      <p:sp>
        <p:nvSpPr>
          <p:cNvPr id="450" name="Google Shape;450;p56"/>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Autofit/>
          </a:bodyPr>
          <a:lstStyle/>
          <a:p>
            <a:pPr marL="285750" lvl="0" indent="-285750" algn="just" rtl="0">
              <a:lnSpc>
                <a:spcPct val="90000"/>
              </a:lnSpc>
              <a:spcBef>
                <a:spcPts val="0"/>
              </a:spcBef>
              <a:spcAft>
                <a:spcPts val="0"/>
              </a:spcAft>
              <a:buSzPts val="3480"/>
              <a:buChar char="•"/>
            </a:pPr>
            <a:r>
              <a:rPr lang="en-US"/>
              <a:t>Es una red P2P “extraña”, ya que por ejemplo, no realiza todas las funciones de un sistema p2p típica, como la búsqueda. </a:t>
            </a:r>
            <a:endParaRPr/>
          </a:p>
          <a:p>
            <a:pPr marL="285750" lvl="0" indent="-285750" algn="just" rtl="0">
              <a:lnSpc>
                <a:spcPct val="90000"/>
              </a:lnSpc>
              <a:spcBef>
                <a:spcPts val="1080"/>
              </a:spcBef>
              <a:spcAft>
                <a:spcPts val="0"/>
              </a:spcAft>
              <a:buSzPts val="3480"/>
              <a:buChar char="•"/>
            </a:pPr>
            <a:r>
              <a:rPr lang="en-US"/>
              <a:t>Funciona dividiendo los archivos en pequeños pedazos y el archivo se descarga parte por parte de una o varias fuentes diferentes.</a:t>
            </a:r>
            <a:endParaRPr/>
          </a:p>
          <a:p>
            <a:pPr marL="285750" lvl="0" indent="-285750" algn="just" rtl="0">
              <a:lnSpc>
                <a:spcPct val="90000"/>
              </a:lnSpc>
              <a:spcBef>
                <a:spcPts val="1080"/>
              </a:spcBef>
              <a:spcAft>
                <a:spcPts val="0"/>
              </a:spcAft>
              <a:buSzPts val="3480"/>
              <a:buChar char="•"/>
            </a:pPr>
            <a:r>
              <a:rPr lang="en-US"/>
              <a:t>El aumento de rendimiento está dado a través del uso eficiente del ancho de banda disponible (download) gracias al número de participantes (uploaders) disponible en la red. Al ser pedazos pequeños se hacen las descargas más rápido, por lo que se usa menos ancho de banda y de forma más eficiente</a:t>
            </a:r>
            <a:endParaRPr/>
          </a:p>
          <a:p>
            <a:pPr marL="285750" lvl="0" indent="-64770" algn="just" rtl="0">
              <a:lnSpc>
                <a:spcPct val="90000"/>
              </a:lnSpc>
              <a:spcBef>
                <a:spcPts val="1080"/>
              </a:spcBef>
              <a:spcAft>
                <a:spcPts val="0"/>
              </a:spcAft>
              <a:buSzPts val="348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a:spLocks noGrp="1"/>
          </p:cNvSpPr>
          <p:nvPr>
            <p:ph type="title"/>
          </p:nvPr>
        </p:nvSpPr>
        <p:spPr>
          <a:xfrm>
            <a:off x="1160170" y="0"/>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Funcionamiento</a:t>
            </a:r>
            <a:endParaRPr b="1" u="sng"/>
          </a:p>
        </p:txBody>
      </p:sp>
      <p:sp>
        <p:nvSpPr>
          <p:cNvPr id="456" name="Google Shape;456;p57"/>
          <p:cNvSpPr/>
          <p:nvPr/>
        </p:nvSpPr>
        <p:spPr>
          <a:xfrm rot="2348242">
            <a:off x="4190057" y="1049303"/>
            <a:ext cx="938893" cy="3630978"/>
          </a:xfrm>
          <a:prstGeom prst="downArrow">
            <a:avLst>
              <a:gd name="adj1" fmla="val 50000"/>
              <a:gd name="adj2" fmla="val 50000"/>
            </a:avLst>
          </a:prstGeom>
          <a:solidFill>
            <a:schemeClr val="accent1"/>
          </a:solidFill>
          <a:ln w="15875" cap="rnd" cmpd="sng">
            <a:solidFill>
              <a:srgbClr val="237D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57" name="Google Shape;457;p57"/>
          <p:cNvSpPr/>
          <p:nvPr/>
        </p:nvSpPr>
        <p:spPr>
          <a:xfrm rot="-2394453">
            <a:off x="6996096" y="1034408"/>
            <a:ext cx="938893" cy="3667324"/>
          </a:xfrm>
          <a:prstGeom prst="downArrow">
            <a:avLst>
              <a:gd name="adj1" fmla="val 50000"/>
              <a:gd name="adj2" fmla="val 50000"/>
            </a:avLst>
          </a:prstGeom>
          <a:solidFill>
            <a:schemeClr val="accent1"/>
          </a:solidFill>
          <a:ln w="15875" cap="rnd" cmpd="sng">
            <a:solidFill>
              <a:srgbClr val="237D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58" name="Google Shape;458;p57"/>
          <p:cNvSpPr txBox="1"/>
          <p:nvPr/>
        </p:nvSpPr>
        <p:spPr>
          <a:xfrm>
            <a:off x="-1016681" y="3828794"/>
            <a:ext cx="10018713" cy="17525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500"/>
              <a:buFont typeface="Corbel"/>
              <a:buNone/>
            </a:pPr>
            <a:r>
              <a:rPr lang="en-US" sz="2500" b="1" u="sng" cap="none">
                <a:solidFill>
                  <a:schemeClr val="dk1"/>
                </a:solidFill>
                <a:latin typeface="Corbel"/>
                <a:ea typeface="Corbel"/>
                <a:cs typeface="Corbel"/>
                <a:sym typeface="Corbel"/>
              </a:rPr>
              <a:t>Archivo .torrent</a:t>
            </a:r>
            <a:endParaRPr sz="2500" b="1" u="sng" cap="none">
              <a:solidFill>
                <a:schemeClr val="dk1"/>
              </a:solidFill>
              <a:latin typeface="Corbel"/>
              <a:ea typeface="Corbel"/>
              <a:cs typeface="Corbel"/>
              <a:sym typeface="Corbel"/>
            </a:endParaRPr>
          </a:p>
        </p:txBody>
      </p:sp>
      <p:sp>
        <p:nvSpPr>
          <p:cNvPr id="459" name="Google Shape;459;p57"/>
          <p:cNvSpPr txBox="1"/>
          <p:nvPr/>
        </p:nvSpPr>
        <p:spPr>
          <a:xfrm>
            <a:off x="3773034" y="3828794"/>
            <a:ext cx="10018713" cy="17525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500"/>
              <a:buFont typeface="Corbel"/>
              <a:buNone/>
            </a:pPr>
            <a:r>
              <a:rPr lang="en-US" sz="2500" b="1" u="sng" cap="none">
                <a:solidFill>
                  <a:schemeClr val="dk1"/>
                </a:solidFill>
                <a:latin typeface="Corbel"/>
                <a:ea typeface="Corbel"/>
                <a:cs typeface="Corbel"/>
                <a:sym typeface="Corbel"/>
              </a:rPr>
              <a:t>Agentes de Bit Torrent</a:t>
            </a:r>
            <a:endParaRPr sz="2500" b="1" u="sng" cap="none">
              <a:solidFill>
                <a:schemeClr val="dk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1458100" y="-39126"/>
            <a:ext cx="10734000" cy="777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177" name="Google Shape;177;p22"/>
          <p:cNvSpPr txBox="1">
            <a:spLocks noGrp="1"/>
          </p:cNvSpPr>
          <p:nvPr>
            <p:ph type="body" idx="1"/>
          </p:nvPr>
        </p:nvSpPr>
        <p:spPr>
          <a:xfrm>
            <a:off x="1591402" y="2423642"/>
            <a:ext cx="10600598" cy="2545490"/>
          </a:xfrm>
          <a:prstGeom prst="rect">
            <a:avLst/>
          </a:prstGeom>
          <a:noFill/>
          <a:ln>
            <a:noFill/>
          </a:ln>
        </p:spPr>
        <p:txBody>
          <a:bodyPr spcFirstLastPara="1" wrap="square" lIns="91425" tIns="45700" rIns="91425" bIns="45700" anchor="ctr" anchorCtr="0">
            <a:noAutofit/>
          </a:bodyPr>
          <a:lstStyle/>
          <a:p>
            <a:pPr marL="285750" lvl="0" indent="-219075" algn="l" rtl="0">
              <a:spcBef>
                <a:spcPts val="0"/>
              </a:spcBef>
              <a:spcAft>
                <a:spcPts val="0"/>
              </a:spcAft>
              <a:buSzPts val="3300"/>
              <a:buChar char="•"/>
            </a:pPr>
            <a:r>
              <a:rPr lang="en-US" sz="3300" b="1" u="sng">
                <a:solidFill>
                  <a:srgbClr val="0070C0"/>
                </a:solidFill>
              </a:rPr>
              <a:t>Conceptos</a:t>
            </a:r>
            <a:endParaRPr sz="3300"/>
          </a:p>
          <a:p>
            <a:pPr marL="285750" lvl="0" indent="-219075" algn="l" rtl="0">
              <a:spcBef>
                <a:spcPts val="1200"/>
              </a:spcBef>
              <a:spcAft>
                <a:spcPts val="0"/>
              </a:spcAft>
              <a:buSzPts val="3300"/>
              <a:buChar char="•"/>
            </a:pPr>
            <a:r>
              <a:rPr lang="en-US" sz="3300" b="1" u="sng">
                <a:solidFill>
                  <a:srgbClr val="0070C0"/>
                </a:solidFill>
              </a:rPr>
              <a:t>Taxonomías</a:t>
            </a:r>
            <a:endParaRPr sz="3300"/>
          </a:p>
          <a:p>
            <a:pPr marL="285750" lvl="0" indent="-219075" algn="l" rtl="0">
              <a:spcBef>
                <a:spcPts val="1200"/>
              </a:spcBef>
              <a:spcAft>
                <a:spcPts val="0"/>
              </a:spcAft>
              <a:buSzPts val="3300"/>
              <a:buChar char="•"/>
            </a:pPr>
            <a:r>
              <a:rPr lang="en-US" sz="3300" b="1" u="sng">
                <a:solidFill>
                  <a:srgbClr val="0070C0"/>
                </a:solidFill>
              </a:rPr>
              <a:t>Tecnología</a:t>
            </a:r>
            <a:endParaRPr sz="3300"/>
          </a:p>
          <a:p>
            <a:pPr marL="285750" lvl="0" indent="-219075" algn="l" rtl="0">
              <a:spcBef>
                <a:spcPts val="1200"/>
              </a:spcBef>
              <a:spcAft>
                <a:spcPts val="0"/>
              </a:spcAft>
              <a:buSzPts val="3300"/>
              <a:buChar char="•"/>
            </a:pPr>
            <a:r>
              <a:rPr lang="en-US" sz="3300" b="1" u="sng">
                <a:solidFill>
                  <a:srgbClr val="0070C0"/>
                </a:solidFill>
              </a:rPr>
              <a:t>Características principales</a:t>
            </a:r>
            <a:endParaRPr sz="3300" b="1" u="sng">
              <a:solidFill>
                <a:srgbClr val="0070C0"/>
              </a:solidFill>
            </a:endParaRPr>
          </a:p>
          <a:p>
            <a:pPr marL="285750" lvl="0" indent="-219075" algn="l" rtl="0">
              <a:spcBef>
                <a:spcPts val="1200"/>
              </a:spcBef>
              <a:spcAft>
                <a:spcPts val="0"/>
              </a:spcAft>
              <a:buSzPts val="3300"/>
              <a:buChar char="•"/>
            </a:pPr>
            <a:r>
              <a:rPr lang="en-US" sz="3300" b="1" u="sng">
                <a:solidFill>
                  <a:srgbClr val="0070C0"/>
                </a:solidFill>
              </a:rPr>
              <a:t>Estructura de conexión</a:t>
            </a:r>
            <a:endParaRPr sz="3300"/>
          </a:p>
          <a:p>
            <a:pPr marL="285750" lvl="0" indent="-219075" algn="l" rtl="0">
              <a:spcBef>
                <a:spcPts val="1200"/>
              </a:spcBef>
              <a:spcAft>
                <a:spcPts val="0"/>
              </a:spcAft>
              <a:buSzPts val="3300"/>
              <a:buChar char="•"/>
            </a:pPr>
            <a:r>
              <a:rPr lang="en-US" sz="3300" b="1" u="sng">
                <a:solidFill>
                  <a:srgbClr val="0070C0"/>
                </a:solidFill>
              </a:rPr>
              <a:t>Evolución</a:t>
            </a:r>
            <a:endParaRPr sz="3300"/>
          </a:p>
          <a:p>
            <a:pPr marL="285750" lvl="0" indent="-219075" algn="l" rtl="0">
              <a:spcBef>
                <a:spcPts val="1200"/>
              </a:spcBef>
              <a:spcAft>
                <a:spcPts val="0"/>
              </a:spcAft>
              <a:buSzPts val="3300"/>
              <a:buChar char="•"/>
            </a:pPr>
            <a:r>
              <a:rPr lang="en-US" sz="3300" b="1" u="sng">
                <a:solidFill>
                  <a:srgbClr val="0070C0"/>
                </a:solidFill>
              </a:rPr>
              <a:t>Tráfico generado</a:t>
            </a:r>
            <a:endParaRPr sz="3300"/>
          </a:p>
          <a:p>
            <a:pPr marL="285750" lvl="0" indent="-219075" algn="l" rtl="0">
              <a:spcBef>
                <a:spcPts val="1200"/>
              </a:spcBef>
              <a:spcAft>
                <a:spcPts val="0"/>
              </a:spcAft>
              <a:buSzPts val="3300"/>
              <a:buChar char="•"/>
            </a:pPr>
            <a:r>
              <a:rPr lang="en-US" sz="3300" b="1" u="sng">
                <a:solidFill>
                  <a:srgbClr val="0070C0"/>
                </a:solidFill>
              </a:rPr>
              <a:t>Complejidades</a:t>
            </a:r>
            <a:endParaRPr sz="3300"/>
          </a:p>
        </p:txBody>
      </p:sp>
      <p:sp>
        <p:nvSpPr>
          <p:cNvPr id="178" name="Google Shape;178;p22"/>
          <p:cNvSpPr txBox="1"/>
          <p:nvPr/>
        </p:nvSpPr>
        <p:spPr>
          <a:xfrm>
            <a:off x="148281" y="4127158"/>
            <a:ext cx="12178144" cy="254549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186C3"/>
              </a:buClr>
              <a:buSzPts val="3480"/>
              <a:buFont typeface="Arial"/>
              <a:buNone/>
            </a:pPr>
            <a:endParaRPr sz="2400" b="1" i="0" u="none" strike="noStrike" cap="none">
              <a:solidFill>
                <a:srgbClr val="FF0000"/>
              </a:solidFill>
              <a:latin typeface="Corbel"/>
              <a:ea typeface="Corbel"/>
              <a:cs typeface="Corbel"/>
              <a:sym typeface="Corbe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8"/>
          <p:cNvSpPr txBox="1">
            <a:spLocks noGrp="1"/>
          </p:cNvSpPr>
          <p:nvPr>
            <p:ph type="title"/>
          </p:nvPr>
        </p:nvSpPr>
        <p:spPr>
          <a:xfrm>
            <a:off x="1484300" y="0"/>
            <a:ext cx="10018800" cy="656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Archivo .torrent</a:t>
            </a:r>
            <a:endParaRPr b="1" u="sng"/>
          </a:p>
        </p:txBody>
      </p:sp>
      <p:sp>
        <p:nvSpPr>
          <p:cNvPr id="465" name="Google Shape;465;p58"/>
          <p:cNvSpPr txBox="1">
            <a:spLocks noGrp="1"/>
          </p:cNvSpPr>
          <p:nvPr>
            <p:ph type="body" idx="1"/>
          </p:nvPr>
        </p:nvSpPr>
        <p:spPr>
          <a:xfrm>
            <a:off x="1484309" y="1088948"/>
            <a:ext cx="5657400" cy="5045400"/>
          </a:xfrm>
          <a:prstGeom prst="rect">
            <a:avLst/>
          </a:prstGeom>
          <a:noFill/>
          <a:ln>
            <a:noFill/>
          </a:ln>
        </p:spPr>
        <p:txBody>
          <a:bodyPr spcFirstLastPara="1" wrap="square" lIns="91425" tIns="45700" rIns="91425" bIns="45700" anchor="ctr" anchorCtr="0">
            <a:noAutofit/>
          </a:bodyPr>
          <a:lstStyle/>
          <a:p>
            <a:pPr marL="285750" lvl="0" indent="-212216" algn="l" rtl="0">
              <a:lnSpc>
                <a:spcPct val="80000"/>
              </a:lnSpc>
              <a:spcBef>
                <a:spcPts val="0"/>
              </a:spcBef>
              <a:spcAft>
                <a:spcPts val="0"/>
              </a:spcAft>
              <a:buSzPts val="1800"/>
              <a:buChar char="•"/>
            </a:pPr>
            <a:r>
              <a:rPr lang="en-US" sz="1800"/>
              <a:t>Para compartir uno varios archivos, se hace uso de lo que se conoce como "</a:t>
            </a:r>
            <a:r>
              <a:rPr lang="en-US" sz="1800" b="1" i="1"/>
              <a:t>torrent</a:t>
            </a:r>
            <a:r>
              <a:rPr lang="en-US" sz="1800"/>
              <a:t>“</a:t>
            </a:r>
            <a:endParaRPr sz="1800"/>
          </a:p>
          <a:p>
            <a:pPr marL="285750" lvl="0" indent="-212216" algn="l" rtl="0">
              <a:lnSpc>
                <a:spcPct val="80000"/>
              </a:lnSpc>
              <a:spcBef>
                <a:spcPts val="1008"/>
              </a:spcBef>
              <a:spcAft>
                <a:spcPts val="0"/>
              </a:spcAft>
              <a:buSzPts val="1800"/>
              <a:buChar char="•"/>
            </a:pPr>
            <a:r>
              <a:rPr lang="en-US" sz="1800"/>
              <a:t>Contiene la metadata sobre el </a:t>
            </a:r>
            <a:r>
              <a:rPr lang="en-US" sz="1800" b="1"/>
              <a:t>chunk o archivo (</a:t>
            </a:r>
            <a:r>
              <a:rPr lang="en-US" sz="1800"/>
              <a:t>aproximadamente 50 Kb)</a:t>
            </a:r>
            <a:endParaRPr sz="1800" b="1"/>
          </a:p>
          <a:p>
            <a:pPr marL="742950" lvl="1" indent="-243522" algn="l" rtl="0">
              <a:lnSpc>
                <a:spcPct val="80000"/>
              </a:lnSpc>
              <a:spcBef>
                <a:spcPts val="940"/>
              </a:spcBef>
              <a:spcAft>
                <a:spcPts val="0"/>
              </a:spcAft>
              <a:buSzPts val="1800"/>
              <a:buChar char="•"/>
            </a:pPr>
            <a:r>
              <a:rPr lang="en-US" sz="1800"/>
              <a:t>Nombre</a:t>
            </a:r>
            <a:endParaRPr sz="1800"/>
          </a:p>
          <a:p>
            <a:pPr marL="742950" lvl="1" indent="-243522" algn="l" rtl="0">
              <a:lnSpc>
                <a:spcPct val="80000"/>
              </a:lnSpc>
              <a:spcBef>
                <a:spcPts val="940"/>
              </a:spcBef>
              <a:spcAft>
                <a:spcPts val="0"/>
              </a:spcAft>
              <a:buSzPts val="1800"/>
              <a:buChar char="•"/>
            </a:pPr>
            <a:r>
              <a:rPr lang="en-US" sz="1800"/>
              <a:t>Tamaño</a:t>
            </a:r>
            <a:endParaRPr sz="1800"/>
          </a:p>
          <a:p>
            <a:pPr marL="742950" lvl="1" indent="-243522" algn="l" rtl="0">
              <a:lnSpc>
                <a:spcPct val="80000"/>
              </a:lnSpc>
              <a:spcBef>
                <a:spcPts val="940"/>
              </a:spcBef>
              <a:spcAft>
                <a:spcPts val="0"/>
              </a:spcAft>
              <a:buSzPts val="1800"/>
              <a:buChar char="•"/>
            </a:pPr>
            <a:r>
              <a:rPr lang="en-US" sz="1800"/>
              <a:t>SHA-1 de cada parte</a:t>
            </a:r>
            <a:endParaRPr sz="1800"/>
          </a:p>
          <a:p>
            <a:pPr marL="742950" lvl="1" indent="-243522" algn="l" rtl="0">
              <a:lnSpc>
                <a:spcPct val="80000"/>
              </a:lnSpc>
              <a:spcBef>
                <a:spcPts val="940"/>
              </a:spcBef>
              <a:spcAft>
                <a:spcPts val="0"/>
              </a:spcAft>
              <a:buSzPts val="1800"/>
              <a:buChar char="•"/>
            </a:pPr>
            <a:r>
              <a:rPr lang="en-US" sz="1800"/>
              <a:t>Referencia deTracker</a:t>
            </a:r>
            <a:endParaRPr sz="1800"/>
          </a:p>
          <a:p>
            <a:pPr marL="285750" lvl="0" indent="-212216" algn="l" rtl="0">
              <a:lnSpc>
                <a:spcPct val="80000"/>
              </a:lnSpc>
              <a:spcBef>
                <a:spcPts val="1008"/>
              </a:spcBef>
              <a:spcAft>
                <a:spcPts val="0"/>
              </a:spcAft>
              <a:buSzPts val="1800"/>
              <a:buChar char="•"/>
            </a:pPr>
            <a:r>
              <a:rPr lang="en-US" sz="1800"/>
              <a:t>Los clientes buscan ese </a:t>
            </a:r>
            <a:r>
              <a:rPr lang="en-US" sz="1800" b="1"/>
              <a:t>.torrent (externo) </a:t>
            </a:r>
            <a:r>
              <a:rPr lang="en-US" sz="1800"/>
              <a:t>y entonces, comienzan a descargar. </a:t>
            </a:r>
            <a:endParaRPr sz="1800"/>
          </a:p>
          <a:p>
            <a:pPr marL="285750" lvl="0" indent="-212216" algn="l" rtl="0">
              <a:lnSpc>
                <a:spcPct val="80000"/>
              </a:lnSpc>
              <a:spcBef>
                <a:spcPts val="1008"/>
              </a:spcBef>
              <a:spcAft>
                <a:spcPts val="0"/>
              </a:spcAft>
              <a:buSzPts val="1800"/>
              <a:buChar char="•"/>
            </a:pPr>
            <a:r>
              <a:rPr lang="en-US" sz="1800"/>
              <a:t>A medida que un archivo (o una pieza del archivo) se </a:t>
            </a:r>
            <a:r>
              <a:rPr lang="en-US" sz="1800" b="1"/>
              <a:t>descarga</a:t>
            </a:r>
            <a:r>
              <a:rPr lang="en-US" sz="1800"/>
              <a:t>, se </a:t>
            </a:r>
            <a:r>
              <a:rPr lang="en-US" sz="1800" b="1"/>
              <a:t>comparte</a:t>
            </a:r>
            <a:r>
              <a:rPr lang="en-US" sz="1800"/>
              <a:t>. </a:t>
            </a:r>
            <a:endParaRPr sz="1800"/>
          </a:p>
          <a:p>
            <a:pPr marL="285750" lvl="0" indent="-212216" algn="l" rtl="0">
              <a:lnSpc>
                <a:spcPct val="80000"/>
              </a:lnSpc>
              <a:spcBef>
                <a:spcPts val="1008"/>
              </a:spcBef>
              <a:spcAft>
                <a:spcPts val="0"/>
              </a:spcAft>
              <a:buSzPts val="1800"/>
              <a:buChar char="•"/>
            </a:pPr>
            <a:r>
              <a:rPr lang="en-US" sz="1800"/>
              <a:t>Esta dinámica hace que el archivo sea más fácil de descargar conforme más y más partes estén disponibles en más y más equipos</a:t>
            </a:r>
            <a:endParaRPr sz="1800"/>
          </a:p>
        </p:txBody>
      </p:sp>
      <p:pic>
        <p:nvPicPr>
          <p:cNvPr id="466" name="Google Shape;466;p58" descr="http://i.stack.imgur.com/VnTf8.png"/>
          <p:cNvPicPr preferRelativeResize="0"/>
          <p:nvPr/>
        </p:nvPicPr>
        <p:blipFill rotWithShape="1">
          <a:blip r:embed="rId3">
            <a:alphaModFix/>
          </a:blip>
          <a:srcRect/>
          <a:stretch/>
        </p:blipFill>
        <p:spPr>
          <a:xfrm>
            <a:off x="7141703" y="1298123"/>
            <a:ext cx="4924425" cy="54766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9"/>
          <p:cNvSpPr txBox="1">
            <a:spLocks noGrp="1"/>
          </p:cNvSpPr>
          <p:nvPr>
            <p:ph type="title"/>
          </p:nvPr>
        </p:nvSpPr>
        <p:spPr>
          <a:xfrm>
            <a:off x="1631268" y="-65314"/>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Archivo .torrent</a:t>
            </a:r>
            <a:endParaRPr b="1" u="sng"/>
          </a:p>
        </p:txBody>
      </p:sp>
      <p:sp>
        <p:nvSpPr>
          <p:cNvPr id="472" name="Google Shape;472;p59"/>
          <p:cNvSpPr txBox="1">
            <a:spLocks noGrp="1"/>
          </p:cNvSpPr>
          <p:nvPr>
            <p:ph type="body" idx="1"/>
          </p:nvPr>
        </p:nvSpPr>
        <p:spPr>
          <a:xfrm>
            <a:off x="1378174" y="1368878"/>
            <a:ext cx="10018713" cy="3124201"/>
          </a:xfrm>
          <a:prstGeom prst="rect">
            <a:avLst/>
          </a:prstGeom>
          <a:noFill/>
          <a:ln>
            <a:noFill/>
          </a:ln>
        </p:spPr>
        <p:txBody>
          <a:bodyPr spcFirstLastPara="1" wrap="square" lIns="91425" tIns="45700" rIns="91425" bIns="45700" anchor="ctr" anchorCtr="0">
            <a:noAutofit/>
          </a:bodyPr>
          <a:lstStyle/>
          <a:p>
            <a:pPr marL="285750" lvl="0" indent="-179070" algn="l" rtl="0">
              <a:lnSpc>
                <a:spcPct val="90000"/>
              </a:lnSpc>
              <a:spcBef>
                <a:spcPts val="0"/>
              </a:spcBef>
              <a:spcAft>
                <a:spcPts val="0"/>
              </a:spcAft>
              <a:buSzPts val="1800"/>
              <a:buChar char="•"/>
            </a:pPr>
            <a:r>
              <a:rPr lang="en-US" sz="1800"/>
              <a:t>¿Cómo se crea?</a:t>
            </a:r>
            <a:endParaRPr sz="1800"/>
          </a:p>
          <a:p>
            <a:pPr marL="742950" lvl="1" indent="-215900" algn="l" rtl="0">
              <a:lnSpc>
                <a:spcPct val="90000"/>
              </a:lnSpc>
              <a:spcBef>
                <a:spcPts val="1000"/>
              </a:spcBef>
              <a:spcAft>
                <a:spcPts val="0"/>
              </a:spcAft>
              <a:buSzPts val="1800"/>
              <a:buChar char="•"/>
            </a:pPr>
            <a:r>
              <a:rPr lang="en-US" sz="1800" b="1"/>
              <a:t>Utilizar el cliente (Ejemplo: Utorrent)</a:t>
            </a:r>
            <a:endParaRPr sz="1800"/>
          </a:p>
          <a:p>
            <a:pPr marL="742950" lvl="1" indent="-215900" algn="l" rtl="0">
              <a:lnSpc>
                <a:spcPct val="90000"/>
              </a:lnSpc>
              <a:spcBef>
                <a:spcPts val="1000"/>
              </a:spcBef>
              <a:spcAft>
                <a:spcPts val="0"/>
              </a:spcAft>
              <a:buSzPts val="1800"/>
              <a:buChar char="•"/>
            </a:pPr>
            <a:r>
              <a:rPr lang="en-US" sz="1800" b="1"/>
              <a:t>Indizar el contenido en un Tracker</a:t>
            </a:r>
            <a:endParaRPr sz="1800" b="1"/>
          </a:p>
          <a:p>
            <a:pPr marL="742950" lvl="1" indent="-215900" algn="l" rtl="0">
              <a:lnSpc>
                <a:spcPct val="90000"/>
              </a:lnSpc>
              <a:spcBef>
                <a:spcPts val="1000"/>
              </a:spcBef>
              <a:spcAft>
                <a:spcPts val="0"/>
              </a:spcAft>
              <a:buSzPts val="1800"/>
              <a:buChar char="•"/>
            </a:pPr>
            <a:r>
              <a:rPr lang="en-US" sz="1800" b="1"/>
              <a:t>Decidir el tipo de distribución: pública o privada</a:t>
            </a:r>
            <a:endParaRPr sz="1800"/>
          </a:p>
          <a:p>
            <a:pPr marL="742950" lvl="1" indent="-215900" algn="l" rtl="0">
              <a:lnSpc>
                <a:spcPct val="90000"/>
              </a:lnSpc>
              <a:spcBef>
                <a:spcPts val="1000"/>
              </a:spcBef>
              <a:spcAft>
                <a:spcPts val="0"/>
              </a:spcAft>
              <a:buSzPts val="1800"/>
              <a:buChar char="•"/>
            </a:pPr>
            <a:r>
              <a:rPr lang="en-US" sz="1800" b="1"/>
              <a:t>Asignar comentarios y tags asociados</a:t>
            </a:r>
            <a:endParaRPr sz="1800"/>
          </a:p>
          <a:p>
            <a:pPr marL="742950" lvl="1" indent="-215900" algn="l" rtl="0">
              <a:lnSpc>
                <a:spcPct val="90000"/>
              </a:lnSpc>
              <a:spcBef>
                <a:spcPts val="1000"/>
              </a:spcBef>
              <a:spcAft>
                <a:spcPts val="0"/>
              </a:spcAft>
              <a:buSzPts val="1800"/>
              <a:buChar char="•"/>
            </a:pPr>
            <a:r>
              <a:rPr lang="en-US" sz="1800" b="1"/>
              <a:t>El archivo a ser distribuido se separa en partes </a:t>
            </a:r>
            <a:endParaRPr sz="1800"/>
          </a:p>
          <a:p>
            <a:pPr marL="457200" lvl="1" indent="0" algn="l" rtl="0">
              <a:lnSpc>
                <a:spcPct val="90000"/>
              </a:lnSpc>
              <a:spcBef>
                <a:spcPts val="1000"/>
              </a:spcBef>
              <a:spcAft>
                <a:spcPts val="0"/>
              </a:spcAft>
              <a:buSzPts val="2900"/>
              <a:buNone/>
            </a:pPr>
            <a:r>
              <a:rPr lang="en-US" sz="1800" b="1"/>
              <a:t>      y cada para cada parte se calcula un SHA-1</a:t>
            </a:r>
            <a:endParaRPr sz="1800" b="1"/>
          </a:p>
          <a:p>
            <a:pPr marL="742950" lvl="1" indent="-101600" algn="l" rtl="0">
              <a:lnSpc>
                <a:spcPct val="90000"/>
              </a:lnSpc>
              <a:spcBef>
                <a:spcPts val="1000"/>
              </a:spcBef>
              <a:spcAft>
                <a:spcPts val="0"/>
              </a:spcAft>
              <a:buSzPts val="2900"/>
              <a:buNone/>
            </a:pPr>
            <a:endParaRPr sz="1800" b="1"/>
          </a:p>
        </p:txBody>
      </p:sp>
      <p:pic>
        <p:nvPicPr>
          <p:cNvPr id="473" name="Google Shape;473;p59"/>
          <p:cNvPicPr preferRelativeResize="0"/>
          <p:nvPr/>
        </p:nvPicPr>
        <p:blipFill rotWithShape="1">
          <a:blip r:embed="rId3">
            <a:alphaModFix/>
          </a:blip>
          <a:srcRect/>
          <a:stretch/>
        </p:blipFill>
        <p:spPr>
          <a:xfrm>
            <a:off x="7969274" y="1305486"/>
            <a:ext cx="4009524" cy="4485714"/>
          </a:xfrm>
          <a:prstGeom prst="rect">
            <a:avLst/>
          </a:prstGeom>
          <a:noFill/>
          <a:ln>
            <a:noFill/>
          </a:ln>
        </p:spPr>
      </p:pic>
      <p:pic>
        <p:nvPicPr>
          <p:cNvPr id="474" name="Google Shape;474;p59"/>
          <p:cNvPicPr preferRelativeResize="0"/>
          <p:nvPr/>
        </p:nvPicPr>
        <p:blipFill rotWithShape="1">
          <a:blip r:embed="rId4">
            <a:alphaModFix/>
          </a:blip>
          <a:srcRect/>
          <a:stretch/>
        </p:blipFill>
        <p:spPr>
          <a:xfrm>
            <a:off x="1759449" y="4880428"/>
            <a:ext cx="5334000" cy="736600"/>
          </a:xfrm>
          <a:prstGeom prst="rect">
            <a:avLst/>
          </a:prstGeom>
          <a:noFill/>
          <a:ln>
            <a:noFill/>
          </a:ln>
        </p:spPr>
      </p:pic>
      <p:sp>
        <p:nvSpPr>
          <p:cNvPr id="475" name="Google Shape;475;p59"/>
          <p:cNvSpPr/>
          <p:nvPr/>
        </p:nvSpPr>
        <p:spPr>
          <a:xfrm rot="5400000">
            <a:off x="4165191" y="3211286"/>
            <a:ext cx="522515" cy="5334000"/>
          </a:xfrm>
          <a:prstGeom prst="rightBrace">
            <a:avLst>
              <a:gd name="adj1" fmla="val 8333"/>
              <a:gd name="adj2" fmla="val 49388"/>
            </a:avLst>
          </a:prstGeom>
          <a:noFill/>
          <a:ln w="22225" cap="rnd" cmpd="sng">
            <a:solidFill>
              <a:schemeClr val="accent6"/>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76" name="Google Shape;476;p59"/>
          <p:cNvSpPr txBox="1"/>
          <p:nvPr/>
        </p:nvSpPr>
        <p:spPr>
          <a:xfrm>
            <a:off x="3526971" y="6080454"/>
            <a:ext cx="257175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División en partes</a:t>
            </a:r>
            <a:endParaRPr sz="1800">
              <a:solidFill>
                <a:schemeClr val="dk1"/>
              </a:solidFill>
              <a:latin typeface="Corbel"/>
              <a:ea typeface="Corbel"/>
              <a:cs typeface="Corbel"/>
              <a:sym typeface="Corbel"/>
            </a:endParaRPr>
          </a:p>
        </p:txBody>
      </p:sp>
      <p:sp>
        <p:nvSpPr>
          <p:cNvPr id="477" name="Google Shape;477;p59"/>
          <p:cNvSpPr/>
          <p:nvPr/>
        </p:nvSpPr>
        <p:spPr>
          <a:xfrm rot="-5400000">
            <a:off x="1920218" y="4482440"/>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78" name="Google Shape;478;p59"/>
          <p:cNvSpPr/>
          <p:nvPr/>
        </p:nvSpPr>
        <p:spPr>
          <a:xfrm rot="-5400000">
            <a:off x="2441330" y="4482439"/>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79" name="Google Shape;479;p59"/>
          <p:cNvSpPr/>
          <p:nvPr/>
        </p:nvSpPr>
        <p:spPr>
          <a:xfrm rot="-5400000">
            <a:off x="2962442" y="4482438"/>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80" name="Google Shape;480;p59"/>
          <p:cNvSpPr/>
          <p:nvPr/>
        </p:nvSpPr>
        <p:spPr>
          <a:xfrm rot="-5400000">
            <a:off x="3511615" y="4476309"/>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81" name="Google Shape;481;p59"/>
          <p:cNvSpPr/>
          <p:nvPr/>
        </p:nvSpPr>
        <p:spPr>
          <a:xfrm rot="-5400000">
            <a:off x="4066107" y="4482436"/>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
        <p:nvSpPr>
          <p:cNvPr id="482" name="Google Shape;482;p59"/>
          <p:cNvSpPr txBox="1"/>
          <p:nvPr/>
        </p:nvSpPr>
        <p:spPr>
          <a:xfrm>
            <a:off x="1869620" y="4343400"/>
            <a:ext cx="33800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rbel"/>
                <a:ea typeface="Corbel"/>
                <a:cs typeface="Corbel"/>
                <a:sym typeface="Corbel"/>
              </a:rPr>
              <a:t>Cálculo de checksum (individual)</a:t>
            </a:r>
            <a:endParaRPr sz="1800">
              <a:solidFill>
                <a:schemeClr val="dk1"/>
              </a:solidFill>
              <a:latin typeface="Corbel"/>
              <a:ea typeface="Corbel"/>
              <a:cs typeface="Corbel"/>
              <a:sym typeface="Corbel"/>
            </a:endParaRPr>
          </a:p>
        </p:txBody>
      </p:sp>
      <p:sp>
        <p:nvSpPr>
          <p:cNvPr id="483" name="Google Shape;483;p59"/>
          <p:cNvSpPr/>
          <p:nvPr/>
        </p:nvSpPr>
        <p:spPr>
          <a:xfrm rot="-5400000">
            <a:off x="4623503" y="4489822"/>
            <a:ext cx="199572" cy="521111"/>
          </a:xfrm>
          <a:prstGeom prst="rightBrace">
            <a:avLst>
              <a:gd name="adj1" fmla="val 8333"/>
              <a:gd name="adj2" fmla="val 49388"/>
            </a:avLst>
          </a:prstGeom>
          <a:noFill/>
          <a:ln w="22225" cap="rnd" cmpd="sng">
            <a:solidFill>
              <a:schemeClr val="accent5"/>
            </a:solidFill>
            <a:prstDash val="solid"/>
            <a:round/>
            <a:headEnd type="none" w="sm" len="sm"/>
            <a:tailEnd type="none" w="sm" len="sm"/>
          </a:ln>
          <a:effectLst>
            <a:reflection stA="26000" endPos="32000" dist="12700" dir="5400000" sy="-100000"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orbel"/>
              <a:ea typeface="Corbel"/>
              <a:cs typeface="Corbel"/>
              <a:sym typeface="Corbe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1655761" y="2949"/>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Agentes en Bit Torrent</a:t>
            </a:r>
            <a:endParaRPr b="1" u="sng"/>
          </a:p>
        </p:txBody>
      </p:sp>
      <p:pic>
        <p:nvPicPr>
          <p:cNvPr id="489" name="Google Shape;489;p60" descr="1"/>
          <p:cNvPicPr preferRelativeResize="0"/>
          <p:nvPr/>
        </p:nvPicPr>
        <p:blipFill rotWithShape="1">
          <a:blip r:embed="rId3">
            <a:alphaModFix/>
          </a:blip>
          <a:srcRect/>
          <a:stretch/>
        </p:blipFill>
        <p:spPr>
          <a:xfrm>
            <a:off x="4664528" y="2315936"/>
            <a:ext cx="4462463" cy="4065588"/>
          </a:xfrm>
          <a:prstGeom prst="rect">
            <a:avLst/>
          </a:prstGeom>
          <a:noFill/>
          <a:ln>
            <a:noFill/>
          </a:ln>
        </p:spPr>
      </p:pic>
      <p:cxnSp>
        <p:nvCxnSpPr>
          <p:cNvPr id="490" name="Google Shape;490;p60"/>
          <p:cNvCxnSpPr/>
          <p:nvPr/>
        </p:nvCxnSpPr>
        <p:spPr>
          <a:xfrm rot="10800000">
            <a:off x="4435928" y="3077936"/>
            <a:ext cx="685800" cy="152400"/>
          </a:xfrm>
          <a:prstGeom prst="straightConnector1">
            <a:avLst/>
          </a:prstGeom>
          <a:noFill/>
          <a:ln w="57150" cap="flat" cmpd="sng">
            <a:solidFill>
              <a:srgbClr val="CFB7EE"/>
            </a:solidFill>
            <a:prstDash val="dot"/>
            <a:round/>
            <a:headEnd type="none" w="med" len="med"/>
            <a:tailEnd type="stealth" w="lg" len="lg"/>
          </a:ln>
        </p:spPr>
      </p:cxnSp>
      <p:cxnSp>
        <p:nvCxnSpPr>
          <p:cNvPr id="491" name="Google Shape;491;p60"/>
          <p:cNvCxnSpPr/>
          <p:nvPr/>
        </p:nvCxnSpPr>
        <p:spPr>
          <a:xfrm flipH="1">
            <a:off x="5502728" y="3916136"/>
            <a:ext cx="2667000" cy="2209800"/>
          </a:xfrm>
          <a:prstGeom prst="straightConnector1">
            <a:avLst/>
          </a:prstGeom>
          <a:noFill/>
          <a:ln w="57150" cap="flat" cmpd="sng">
            <a:solidFill>
              <a:srgbClr val="CFB7EE"/>
            </a:solidFill>
            <a:prstDash val="dot"/>
            <a:round/>
            <a:headEnd type="none" w="med" len="med"/>
            <a:tailEnd type="stealth" w="lg" len="lg"/>
          </a:ln>
        </p:spPr>
      </p:cxnSp>
      <p:cxnSp>
        <p:nvCxnSpPr>
          <p:cNvPr id="492" name="Google Shape;492;p60"/>
          <p:cNvCxnSpPr/>
          <p:nvPr/>
        </p:nvCxnSpPr>
        <p:spPr>
          <a:xfrm rot="10800000" flipH="1">
            <a:off x="7179128" y="2696936"/>
            <a:ext cx="1295400" cy="1066800"/>
          </a:xfrm>
          <a:prstGeom prst="straightConnector1">
            <a:avLst/>
          </a:prstGeom>
          <a:noFill/>
          <a:ln w="57150" cap="flat" cmpd="sng">
            <a:solidFill>
              <a:srgbClr val="CFB7EE"/>
            </a:solidFill>
            <a:prstDash val="dot"/>
            <a:round/>
            <a:headEnd type="none" w="med" len="med"/>
            <a:tailEnd type="stealth" w="lg" len="lg"/>
          </a:ln>
        </p:spPr>
      </p:cxnSp>
      <p:cxnSp>
        <p:nvCxnSpPr>
          <p:cNvPr id="493" name="Google Shape;493;p60"/>
          <p:cNvCxnSpPr/>
          <p:nvPr/>
        </p:nvCxnSpPr>
        <p:spPr>
          <a:xfrm flipH="1">
            <a:off x="4435928" y="2620736"/>
            <a:ext cx="2057400" cy="152400"/>
          </a:xfrm>
          <a:prstGeom prst="straightConnector1">
            <a:avLst/>
          </a:prstGeom>
          <a:noFill/>
          <a:ln w="57150" cap="flat" cmpd="sng">
            <a:solidFill>
              <a:srgbClr val="CFB7EE"/>
            </a:solidFill>
            <a:prstDash val="dot"/>
            <a:round/>
            <a:headEnd type="none" w="med" len="med"/>
            <a:tailEnd type="stealth" w="lg" len="lg"/>
          </a:ln>
        </p:spPr>
      </p:cxnSp>
      <p:cxnSp>
        <p:nvCxnSpPr>
          <p:cNvPr id="494" name="Google Shape;494;p60"/>
          <p:cNvCxnSpPr/>
          <p:nvPr/>
        </p:nvCxnSpPr>
        <p:spPr>
          <a:xfrm flipH="1">
            <a:off x="5274128" y="5211536"/>
            <a:ext cx="152400" cy="685800"/>
          </a:xfrm>
          <a:prstGeom prst="straightConnector1">
            <a:avLst/>
          </a:prstGeom>
          <a:noFill/>
          <a:ln w="57150" cap="flat" cmpd="sng">
            <a:solidFill>
              <a:srgbClr val="CFB7EE"/>
            </a:solidFill>
            <a:prstDash val="dot"/>
            <a:round/>
            <a:headEnd type="none" w="med" len="med"/>
            <a:tailEnd type="stealth" w="lg" len="lg"/>
          </a:ln>
        </p:spPr>
      </p:cxnSp>
      <p:sp>
        <p:nvSpPr>
          <p:cNvPr id="495" name="Google Shape;495;p60"/>
          <p:cNvSpPr txBox="1"/>
          <p:nvPr/>
        </p:nvSpPr>
        <p:spPr>
          <a:xfrm>
            <a:off x="2454728" y="2696936"/>
            <a:ext cx="1922463"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Downloaders</a:t>
            </a:r>
            <a:endParaRPr sz="2400">
              <a:solidFill>
                <a:schemeClr val="dk1"/>
              </a:solidFill>
              <a:latin typeface="Tahoma"/>
              <a:ea typeface="Tahoma"/>
              <a:cs typeface="Tahoma"/>
              <a:sym typeface="Tahoma"/>
            </a:endParaRPr>
          </a:p>
        </p:txBody>
      </p:sp>
      <p:sp>
        <p:nvSpPr>
          <p:cNvPr id="496" name="Google Shape;496;p60"/>
          <p:cNvSpPr txBox="1"/>
          <p:nvPr/>
        </p:nvSpPr>
        <p:spPr>
          <a:xfrm>
            <a:off x="8245928" y="2163536"/>
            <a:ext cx="1195388"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Tracker</a:t>
            </a:r>
            <a:endParaRPr/>
          </a:p>
        </p:txBody>
      </p:sp>
      <p:sp>
        <p:nvSpPr>
          <p:cNvPr id="497" name="Google Shape;497;p60"/>
          <p:cNvSpPr txBox="1"/>
          <p:nvPr/>
        </p:nvSpPr>
        <p:spPr>
          <a:xfrm>
            <a:off x="4359728" y="5973536"/>
            <a:ext cx="979488"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Seeds</a:t>
            </a:r>
            <a:endParaRPr/>
          </a:p>
        </p:txBody>
      </p:sp>
      <p:sp>
        <p:nvSpPr>
          <p:cNvPr id="498" name="Google Shape;498;p60"/>
          <p:cNvSpPr/>
          <p:nvPr/>
        </p:nvSpPr>
        <p:spPr>
          <a:xfrm>
            <a:off x="2378528" y="2620736"/>
            <a:ext cx="1981200" cy="609600"/>
          </a:xfrm>
          <a:prstGeom prst="roundRect">
            <a:avLst>
              <a:gd name="adj" fmla="val 16667"/>
            </a:avLst>
          </a:prstGeom>
          <a:noFill/>
          <a:ln w="9525"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499" name="Google Shape;499;p60"/>
          <p:cNvSpPr/>
          <p:nvPr/>
        </p:nvSpPr>
        <p:spPr>
          <a:xfrm>
            <a:off x="4283528" y="5973536"/>
            <a:ext cx="1143000" cy="609600"/>
          </a:xfrm>
          <a:prstGeom prst="roundRect">
            <a:avLst>
              <a:gd name="adj" fmla="val 16667"/>
            </a:avLst>
          </a:prstGeom>
          <a:noFill/>
          <a:ln w="9525"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cxnSp>
        <p:nvCxnSpPr>
          <p:cNvPr id="500" name="Google Shape;500;p60"/>
          <p:cNvCxnSpPr/>
          <p:nvPr/>
        </p:nvCxnSpPr>
        <p:spPr>
          <a:xfrm>
            <a:off x="3597728" y="3306536"/>
            <a:ext cx="304800" cy="609600"/>
          </a:xfrm>
          <a:prstGeom prst="straightConnector1">
            <a:avLst/>
          </a:prstGeom>
          <a:noFill/>
          <a:ln w="57150" cap="flat" cmpd="sng">
            <a:solidFill>
              <a:srgbClr val="CFB7EE"/>
            </a:solidFill>
            <a:prstDash val="dot"/>
            <a:round/>
            <a:headEnd type="none" w="med" len="med"/>
            <a:tailEnd type="stealth" w="lg" len="lg"/>
          </a:ln>
        </p:spPr>
      </p:cxnSp>
      <p:cxnSp>
        <p:nvCxnSpPr>
          <p:cNvPr id="501" name="Google Shape;501;p60"/>
          <p:cNvCxnSpPr/>
          <p:nvPr/>
        </p:nvCxnSpPr>
        <p:spPr>
          <a:xfrm rot="10800000">
            <a:off x="4359728" y="4830536"/>
            <a:ext cx="381000" cy="1143000"/>
          </a:xfrm>
          <a:prstGeom prst="straightConnector1">
            <a:avLst/>
          </a:prstGeom>
          <a:noFill/>
          <a:ln w="57150" cap="flat" cmpd="sng">
            <a:solidFill>
              <a:srgbClr val="CFB7EE"/>
            </a:solidFill>
            <a:prstDash val="dot"/>
            <a:round/>
            <a:headEnd type="none" w="med" len="med"/>
            <a:tailEnd type="stealth" w="lg" len="lg"/>
          </a:ln>
        </p:spPr>
      </p:cxnSp>
      <p:sp>
        <p:nvSpPr>
          <p:cNvPr id="502" name="Google Shape;502;p60"/>
          <p:cNvSpPr/>
          <p:nvPr/>
        </p:nvSpPr>
        <p:spPr>
          <a:xfrm>
            <a:off x="8093528" y="2087336"/>
            <a:ext cx="1524000" cy="533400"/>
          </a:xfrm>
          <a:prstGeom prst="roundRect">
            <a:avLst>
              <a:gd name="adj" fmla="val 16667"/>
            </a:avLst>
          </a:prstGeom>
          <a:noFill/>
          <a:ln w="9525"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503" name="Google Shape;503;p60"/>
          <p:cNvSpPr/>
          <p:nvPr/>
        </p:nvSpPr>
        <p:spPr>
          <a:xfrm>
            <a:off x="2988128" y="4068536"/>
            <a:ext cx="1524000" cy="609600"/>
          </a:xfrm>
          <a:prstGeom prst="roundRect">
            <a:avLst>
              <a:gd name="adj" fmla="val 16667"/>
            </a:avLst>
          </a:prstGeom>
          <a:noFill/>
          <a:ln w="9525" cap="flat" cmpd="sng">
            <a:solidFill>
              <a:schemeClr va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ahoma"/>
              <a:ea typeface="Tahoma"/>
              <a:cs typeface="Tahoma"/>
              <a:sym typeface="Tahoma"/>
            </a:endParaRPr>
          </a:p>
        </p:txBody>
      </p:sp>
      <p:sp>
        <p:nvSpPr>
          <p:cNvPr id="504" name="Google Shape;504;p60"/>
          <p:cNvSpPr txBox="1"/>
          <p:nvPr/>
        </p:nvSpPr>
        <p:spPr>
          <a:xfrm>
            <a:off x="3292928" y="4144736"/>
            <a:ext cx="919163"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Peers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1"/>
          <p:cNvSpPr txBox="1">
            <a:spLocks noGrp="1"/>
          </p:cNvSpPr>
          <p:nvPr>
            <p:ph type="title"/>
          </p:nvPr>
        </p:nvSpPr>
        <p:spPr>
          <a:xfrm>
            <a:off x="1484300" y="0"/>
            <a:ext cx="10018800" cy="1074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Agentes en Bit Torrent</a:t>
            </a:r>
            <a:endParaRPr b="1" u="sng"/>
          </a:p>
        </p:txBody>
      </p:sp>
      <p:sp>
        <p:nvSpPr>
          <p:cNvPr id="510" name="Google Shape;510;p61"/>
          <p:cNvSpPr txBox="1">
            <a:spLocks noGrp="1"/>
          </p:cNvSpPr>
          <p:nvPr>
            <p:ph type="body" idx="1"/>
          </p:nvPr>
        </p:nvSpPr>
        <p:spPr>
          <a:xfrm>
            <a:off x="1484309" y="1477735"/>
            <a:ext cx="10018713" cy="4452257"/>
          </a:xfrm>
          <a:prstGeom prst="rect">
            <a:avLst/>
          </a:prstGeom>
          <a:noFill/>
          <a:ln>
            <a:noFill/>
          </a:ln>
        </p:spPr>
        <p:txBody>
          <a:bodyPr spcFirstLastPara="1" wrap="square" lIns="91425" tIns="45700" rIns="91425" bIns="45700" anchor="ctr" anchorCtr="0">
            <a:noAutofit/>
          </a:bodyPr>
          <a:lstStyle/>
          <a:p>
            <a:pPr marL="285750" lvl="0" indent="-285750" algn="just" rtl="0">
              <a:lnSpc>
                <a:spcPct val="80000"/>
              </a:lnSpc>
              <a:spcBef>
                <a:spcPts val="0"/>
              </a:spcBef>
              <a:spcAft>
                <a:spcPts val="0"/>
              </a:spcAft>
              <a:buSzPts val="3219"/>
              <a:buChar char="•"/>
            </a:pPr>
            <a:r>
              <a:rPr lang="en-US" sz="2220" b="1" u="sng"/>
              <a:t> Tracker: </a:t>
            </a:r>
            <a:r>
              <a:rPr lang="en-US" sz="2220"/>
              <a:t>Es el único host que conoce dónde se encuentran todos los usuarios y donde todos los usuarios se conectarán para poder encontrar al resto y el único que conoce si se conectan nuevos usuarios. También son responsables de la política de desautorizar la descarga a algunos peers </a:t>
            </a:r>
            <a:endParaRPr/>
          </a:p>
          <a:p>
            <a:pPr marL="285750" lvl="0" indent="-81343" algn="just" rtl="0">
              <a:lnSpc>
                <a:spcPct val="80000"/>
              </a:lnSpc>
              <a:spcBef>
                <a:spcPts val="1044"/>
              </a:spcBef>
              <a:spcAft>
                <a:spcPts val="0"/>
              </a:spcAft>
              <a:buSzPts val="3219"/>
              <a:buNone/>
            </a:pPr>
            <a:endParaRPr sz="2220"/>
          </a:p>
          <a:p>
            <a:pPr marL="285750" lvl="0" indent="-285750" algn="just" rtl="0">
              <a:lnSpc>
                <a:spcPct val="80000"/>
              </a:lnSpc>
              <a:spcBef>
                <a:spcPts val="1044"/>
              </a:spcBef>
              <a:spcAft>
                <a:spcPts val="0"/>
              </a:spcAft>
              <a:buSzPts val="3219"/>
              <a:buChar char="•"/>
            </a:pPr>
            <a:r>
              <a:rPr lang="en-US" sz="2220"/>
              <a:t> </a:t>
            </a:r>
            <a:r>
              <a:rPr lang="en-US" sz="2220" b="1" u="sng"/>
              <a:t>Seed:</a:t>
            </a:r>
            <a:r>
              <a:rPr lang="en-US" sz="2220"/>
              <a:t> Son los host que tienen el 100% del archivo que se quiere descargar. Estos usuarios envían el archivo al resto de usuarios. </a:t>
            </a:r>
            <a:endParaRPr/>
          </a:p>
          <a:p>
            <a:pPr marL="285750" lvl="0" indent="-81343" algn="just" rtl="0">
              <a:lnSpc>
                <a:spcPct val="80000"/>
              </a:lnSpc>
              <a:spcBef>
                <a:spcPts val="1044"/>
              </a:spcBef>
              <a:spcAft>
                <a:spcPts val="0"/>
              </a:spcAft>
              <a:buSzPts val="3219"/>
              <a:buNone/>
            </a:pPr>
            <a:endParaRPr sz="2220"/>
          </a:p>
          <a:p>
            <a:pPr marL="285750" lvl="0" indent="-285750" algn="just" rtl="0">
              <a:lnSpc>
                <a:spcPct val="80000"/>
              </a:lnSpc>
              <a:spcBef>
                <a:spcPts val="1044"/>
              </a:spcBef>
              <a:spcAft>
                <a:spcPts val="0"/>
              </a:spcAft>
              <a:buSzPts val="3219"/>
              <a:buChar char="•"/>
            </a:pPr>
            <a:r>
              <a:rPr lang="en-US" sz="2220"/>
              <a:t> </a:t>
            </a:r>
            <a:r>
              <a:rPr lang="en-US" sz="2220" b="1" u="sng"/>
              <a:t>Downloaders/ Leechers:</a:t>
            </a:r>
            <a:r>
              <a:rPr lang="en-US" sz="2220"/>
              <a:t> Se dedican a descargar los archivos de todos los peers y, a la vez, suben la parte que tienen de archivo a otros leechers.</a:t>
            </a:r>
            <a:endParaRPr sz="2220"/>
          </a:p>
          <a:p>
            <a:pPr marL="285750" lvl="0" indent="-81343" algn="just" rtl="0">
              <a:lnSpc>
                <a:spcPct val="80000"/>
              </a:lnSpc>
              <a:spcBef>
                <a:spcPts val="1044"/>
              </a:spcBef>
              <a:spcAft>
                <a:spcPts val="0"/>
              </a:spcAft>
              <a:buSzPts val="3219"/>
              <a:buNone/>
            </a:pPr>
            <a:endParaRPr sz="2220"/>
          </a:p>
          <a:p>
            <a:pPr marL="285750" lvl="0" indent="-285750" algn="just" rtl="0">
              <a:lnSpc>
                <a:spcPct val="80000"/>
              </a:lnSpc>
              <a:spcBef>
                <a:spcPts val="1044"/>
              </a:spcBef>
              <a:spcAft>
                <a:spcPts val="0"/>
              </a:spcAft>
              <a:buSzPts val="3219"/>
              <a:buChar char="•"/>
            </a:pPr>
            <a:r>
              <a:rPr lang="en-US" sz="2220"/>
              <a:t> </a:t>
            </a:r>
            <a:r>
              <a:rPr lang="en-US" sz="2220" b="1" u="sng"/>
              <a:t>Peers:</a:t>
            </a:r>
            <a:r>
              <a:rPr lang="en-US" sz="2220"/>
              <a:t> Los seeds y downloaders.</a:t>
            </a:r>
            <a:endParaRPr/>
          </a:p>
          <a:p>
            <a:pPr marL="0" lvl="0" indent="0" algn="just" rtl="0">
              <a:lnSpc>
                <a:spcPct val="80000"/>
              </a:lnSpc>
              <a:spcBef>
                <a:spcPts val="1044"/>
              </a:spcBef>
              <a:spcAft>
                <a:spcPts val="0"/>
              </a:spcAft>
              <a:buSzPts val="3219"/>
              <a:buNone/>
            </a:pPr>
            <a:endParaRPr sz="222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2"/>
          <p:cNvSpPr txBox="1">
            <a:spLocks noGrp="1"/>
          </p:cNvSpPr>
          <p:nvPr>
            <p:ph type="title"/>
          </p:nvPr>
        </p:nvSpPr>
        <p:spPr>
          <a:xfrm>
            <a:off x="1484309" y="0"/>
            <a:ext cx="10018713"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Modo de descarga</a:t>
            </a:r>
            <a:endParaRPr b="1" u="sng"/>
          </a:p>
        </p:txBody>
      </p:sp>
      <p:sp>
        <p:nvSpPr>
          <p:cNvPr id="516" name="Google Shape;516;p62"/>
          <p:cNvSpPr txBox="1">
            <a:spLocks noGrp="1"/>
          </p:cNvSpPr>
          <p:nvPr>
            <p:ph type="body" idx="1"/>
          </p:nvPr>
        </p:nvSpPr>
        <p:spPr>
          <a:xfrm>
            <a:off x="1694375" y="1136821"/>
            <a:ext cx="6040955" cy="5943599"/>
          </a:xfrm>
          <a:prstGeom prst="rect">
            <a:avLst/>
          </a:prstGeom>
          <a:noFill/>
          <a:ln>
            <a:noFill/>
          </a:ln>
        </p:spPr>
        <p:txBody>
          <a:bodyPr spcFirstLastPara="1" wrap="square" lIns="91425" tIns="45700" rIns="91425" bIns="45700" anchor="ctr" anchorCtr="0">
            <a:noAutofit/>
          </a:bodyPr>
          <a:lstStyle/>
          <a:p>
            <a:pPr marL="285750" lvl="0" indent="-179070" algn="just" rtl="0">
              <a:lnSpc>
                <a:spcPct val="90000"/>
              </a:lnSpc>
              <a:spcBef>
                <a:spcPts val="0"/>
              </a:spcBef>
              <a:spcAft>
                <a:spcPts val="0"/>
              </a:spcAft>
              <a:buSzPts val="1800"/>
              <a:buChar char="•"/>
            </a:pPr>
            <a:r>
              <a:rPr lang="en-US" sz="1800" b="1"/>
              <a:t>Rarest First</a:t>
            </a:r>
            <a:endParaRPr sz="1800" b="1"/>
          </a:p>
          <a:p>
            <a:pPr marL="0" lvl="0" indent="0" algn="just" rtl="0">
              <a:lnSpc>
                <a:spcPct val="90000"/>
              </a:lnSpc>
              <a:spcBef>
                <a:spcPts val="1080"/>
              </a:spcBef>
              <a:spcAft>
                <a:spcPts val="0"/>
              </a:spcAft>
              <a:buSzPts val="3480"/>
              <a:buNone/>
            </a:pPr>
            <a:r>
              <a:rPr lang="en-US" sz="1800"/>
              <a:t>Se elige como paquete a descargar el menos frecuente de entre los otros peers, para que así, mientras se descargue, como también se sube, dejará de ser menos raro, en el sentido de que se encuentre en pocos peers. Así se evita el riesgo de que algún paquete esté sólo en un peer, que éste se caiga, y por lo tanto no se tendría el archivo completo.</a:t>
            </a:r>
            <a:endParaRPr sz="1800"/>
          </a:p>
          <a:p>
            <a:pPr marL="285750" lvl="0" indent="-179070" algn="just" rtl="0">
              <a:lnSpc>
                <a:spcPct val="90000"/>
              </a:lnSpc>
              <a:spcBef>
                <a:spcPts val="1080"/>
              </a:spcBef>
              <a:spcAft>
                <a:spcPts val="0"/>
              </a:spcAft>
              <a:buSzPts val="1800"/>
              <a:buChar char="•"/>
            </a:pPr>
            <a:r>
              <a:rPr lang="en-US" sz="1800" b="1"/>
              <a:t>Random First Piece</a:t>
            </a:r>
            <a:endParaRPr sz="1800" b="1"/>
          </a:p>
          <a:p>
            <a:pPr marL="0" lvl="0" indent="0" algn="just" rtl="0">
              <a:lnSpc>
                <a:spcPct val="90000"/>
              </a:lnSpc>
              <a:spcBef>
                <a:spcPts val="1080"/>
              </a:spcBef>
              <a:spcAft>
                <a:spcPts val="0"/>
              </a:spcAft>
              <a:buSzPts val="3480"/>
              <a:buNone/>
            </a:pPr>
            <a:r>
              <a:rPr lang="en-US" sz="1800"/>
              <a:t>En el inicio de la descarga, como el peer no tiene nada que subir, se elige el paquete más común para que vaya más rápido la descarga y tener cuanto antes algo para poder subir también.</a:t>
            </a:r>
            <a:endParaRPr sz="1800"/>
          </a:p>
          <a:p>
            <a:pPr marL="285750" lvl="0" indent="-64770" algn="just" rtl="0">
              <a:lnSpc>
                <a:spcPct val="90000"/>
              </a:lnSpc>
              <a:spcBef>
                <a:spcPts val="1080"/>
              </a:spcBef>
              <a:spcAft>
                <a:spcPts val="0"/>
              </a:spcAft>
              <a:buSzPts val="3480"/>
              <a:buNone/>
            </a:pPr>
            <a:endParaRPr sz="1800"/>
          </a:p>
        </p:txBody>
      </p:sp>
      <p:pic>
        <p:nvPicPr>
          <p:cNvPr id="517" name="Google Shape;517;p62"/>
          <p:cNvPicPr preferRelativeResize="0"/>
          <p:nvPr/>
        </p:nvPicPr>
        <p:blipFill rotWithShape="1">
          <a:blip r:embed="rId3">
            <a:alphaModFix/>
          </a:blip>
          <a:srcRect/>
          <a:stretch/>
        </p:blipFill>
        <p:spPr>
          <a:xfrm>
            <a:off x="7735330" y="1752599"/>
            <a:ext cx="4518845" cy="41955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184" name="Google Shape;184;p23"/>
          <p:cNvSpPr txBox="1">
            <a:spLocks noGrp="1"/>
          </p:cNvSpPr>
          <p:nvPr>
            <p:ph type="body" idx="1"/>
          </p:nvPr>
        </p:nvSpPr>
        <p:spPr>
          <a:xfrm>
            <a:off x="1458098" y="1598142"/>
            <a:ext cx="10600598" cy="2545490"/>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b="1" u="sng">
                <a:solidFill>
                  <a:srgbClr val="0070C0"/>
                </a:solidFill>
              </a:rPr>
              <a:t>Concepto:</a:t>
            </a:r>
            <a:endParaRPr/>
          </a:p>
          <a:p>
            <a:pPr marL="0" lvl="0" indent="0" algn="just" rtl="0">
              <a:spcBef>
                <a:spcPts val="1080"/>
              </a:spcBef>
              <a:spcAft>
                <a:spcPts val="0"/>
              </a:spcAft>
              <a:buSzPts val="3480"/>
              <a:buNone/>
            </a:pPr>
            <a:r>
              <a:rPr lang="en-US"/>
              <a:t>Las redes P2P se encuentran conformadas por un conjunto de </a:t>
            </a:r>
            <a:r>
              <a:rPr lang="en-US" b="1"/>
              <a:t>equipos interconectados</a:t>
            </a:r>
            <a:r>
              <a:rPr lang="en-US"/>
              <a:t>, los cuales funcionan al mismo tiempo como </a:t>
            </a:r>
            <a:r>
              <a:rPr lang="en-US" b="1"/>
              <a:t>clientes y servidores</a:t>
            </a:r>
            <a:r>
              <a:rPr lang="en-US"/>
              <a:t>, interactuando </a:t>
            </a:r>
            <a:r>
              <a:rPr lang="en-US" b="1"/>
              <a:t>simétricamente</a:t>
            </a:r>
            <a:r>
              <a:rPr lang="en-US"/>
              <a:t>.  Los participantes </a:t>
            </a:r>
            <a:r>
              <a:rPr lang="en-US" b="1"/>
              <a:t>ofrecen sus recursos </a:t>
            </a:r>
            <a:r>
              <a:rPr lang="en-US"/>
              <a:t>a la comunidad de pares, al mismo tiempo que realizan </a:t>
            </a:r>
            <a:r>
              <a:rPr lang="en-US" b="1"/>
              <a:t>búsquedas</a:t>
            </a:r>
            <a:r>
              <a:rPr lang="en-US"/>
              <a:t> y </a:t>
            </a:r>
            <a:r>
              <a:rPr lang="en-US" b="1"/>
              <a:t>consumen recursos </a:t>
            </a:r>
            <a:r>
              <a:rPr lang="en-US"/>
              <a:t>de otros. </a:t>
            </a:r>
            <a:endParaRPr/>
          </a:p>
        </p:txBody>
      </p:sp>
      <p:sp>
        <p:nvSpPr>
          <p:cNvPr id="185" name="Google Shape;185;p23"/>
          <p:cNvSpPr txBox="1"/>
          <p:nvPr/>
        </p:nvSpPr>
        <p:spPr>
          <a:xfrm>
            <a:off x="148281" y="4127158"/>
            <a:ext cx="12178144" cy="254549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186C3"/>
              </a:buClr>
              <a:buSzPts val="3480"/>
              <a:buFont typeface="Arial"/>
              <a:buNone/>
            </a:pPr>
            <a:r>
              <a:rPr lang="en-US" sz="2400" b="1" i="0" u="none" strike="noStrike" cap="none">
                <a:solidFill>
                  <a:srgbClr val="741942"/>
                </a:solidFill>
                <a:latin typeface="Corbel"/>
                <a:ea typeface="Corbel"/>
                <a:cs typeface="Corbel"/>
                <a:sym typeface="Corbel"/>
              </a:rPr>
              <a:t>     </a:t>
            </a:r>
            <a:r>
              <a:rPr lang="en-US" sz="2400" b="1" i="0" u="sng" strike="noStrike" cap="none">
                <a:solidFill>
                  <a:srgbClr val="741942"/>
                </a:solidFill>
                <a:latin typeface="Corbel"/>
                <a:ea typeface="Corbel"/>
                <a:cs typeface="Corbel"/>
                <a:sym typeface="Corbel"/>
              </a:rPr>
              <a:t>Los recursos comprenden:</a:t>
            </a:r>
            <a:endParaRPr/>
          </a:p>
          <a:p>
            <a:pPr marL="742950" marR="0" lvl="1" indent="-285750" algn="ctr" rtl="0">
              <a:spcBef>
                <a:spcPts val="1000"/>
              </a:spcBef>
              <a:spcAft>
                <a:spcPts val="0"/>
              </a:spcAft>
              <a:buClr>
                <a:srgbClr val="1186C3"/>
              </a:buClr>
              <a:buSzPts val="2900"/>
              <a:buFont typeface="Arial"/>
              <a:buChar char="•"/>
            </a:pPr>
            <a:r>
              <a:rPr lang="en-US" sz="2000" b="1" i="0" u="none" strike="noStrike" cap="none">
                <a:solidFill>
                  <a:srgbClr val="FF0000"/>
                </a:solidFill>
                <a:latin typeface="Corbel"/>
                <a:ea typeface="Corbel"/>
                <a:cs typeface="Corbel"/>
                <a:sym typeface="Corbel"/>
              </a:rPr>
              <a:t>Potencia de Cálculo</a:t>
            </a:r>
            <a:endParaRPr/>
          </a:p>
          <a:p>
            <a:pPr marL="742950" marR="0" lvl="1" indent="-285750" algn="ctr" rtl="0">
              <a:spcBef>
                <a:spcPts val="1000"/>
              </a:spcBef>
              <a:spcAft>
                <a:spcPts val="0"/>
              </a:spcAft>
              <a:buClr>
                <a:srgbClr val="1186C3"/>
              </a:buClr>
              <a:buSzPts val="2900"/>
              <a:buFont typeface="Arial"/>
              <a:buChar char="•"/>
            </a:pPr>
            <a:r>
              <a:rPr lang="en-US" sz="2000" b="1" i="0" u="none" strike="noStrike" cap="none">
                <a:solidFill>
                  <a:srgbClr val="FF0000"/>
                </a:solidFill>
                <a:latin typeface="Corbel"/>
                <a:ea typeface="Corbel"/>
                <a:cs typeface="Corbel"/>
                <a:sym typeface="Corbel"/>
              </a:rPr>
              <a:t>Datos (Almacenamiento y contenido)</a:t>
            </a:r>
            <a:endParaRPr/>
          </a:p>
          <a:p>
            <a:pPr marL="742950" marR="0" lvl="1" indent="-285750" algn="ctr" rtl="0">
              <a:spcBef>
                <a:spcPts val="1000"/>
              </a:spcBef>
              <a:spcAft>
                <a:spcPts val="0"/>
              </a:spcAft>
              <a:buClr>
                <a:srgbClr val="1186C3"/>
              </a:buClr>
              <a:buSzPts val="2900"/>
              <a:buFont typeface="Arial"/>
              <a:buChar char="•"/>
            </a:pPr>
            <a:r>
              <a:rPr lang="en-US" sz="2000" b="1" i="0" u="none" strike="noStrike" cap="none">
                <a:solidFill>
                  <a:srgbClr val="FF0000"/>
                </a:solidFill>
                <a:latin typeface="Corbel"/>
                <a:ea typeface="Corbel"/>
                <a:cs typeface="Corbel"/>
                <a:sym typeface="Corbel"/>
              </a:rPr>
              <a:t>Ancho de Banda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p:nvPr/>
        </p:nvSpPr>
        <p:spPr>
          <a:xfrm>
            <a:off x="4854833" y="2832100"/>
            <a:ext cx="4949567" cy="3935971"/>
          </a:xfrm>
          <a:prstGeom prst="ellipse">
            <a:avLst/>
          </a:prstGeom>
          <a:solidFill>
            <a:srgbClr val="CBE6B7"/>
          </a:solidFill>
          <a:ln w="15875" cap="rnd" cmpd="sng">
            <a:solidFill>
              <a:srgbClr val="237D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91" name="Google Shape;191;p24"/>
          <p:cNvSpPr txBox="1">
            <a:spLocks noGrp="1"/>
          </p:cNvSpPr>
          <p:nvPr>
            <p:ph type="title"/>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192" name="Google Shape;192;p24"/>
          <p:cNvSpPr txBox="1">
            <a:spLocks noGrp="1"/>
          </p:cNvSpPr>
          <p:nvPr>
            <p:ph type="body" idx="1"/>
          </p:nvPr>
        </p:nvSpPr>
        <p:spPr>
          <a:xfrm>
            <a:off x="5362833" y="1408672"/>
            <a:ext cx="10600598" cy="609599"/>
          </a:xfrm>
          <a:prstGeom prst="rect">
            <a:avLst/>
          </a:prstGeom>
          <a:noFill/>
          <a:ln>
            <a:noFill/>
          </a:ln>
        </p:spPr>
        <p:txBody>
          <a:bodyPr spcFirstLastPara="1" wrap="square" lIns="91425" tIns="45700" rIns="91425" bIns="45700" anchor="ctr" anchorCtr="0">
            <a:noAutofit/>
          </a:bodyPr>
          <a:lstStyle/>
          <a:p>
            <a:pPr marL="285750" lvl="0" indent="-285750" algn="l" rtl="0">
              <a:spcBef>
                <a:spcPts val="0"/>
              </a:spcBef>
              <a:spcAft>
                <a:spcPts val="0"/>
              </a:spcAft>
              <a:buSzPts val="3480"/>
              <a:buChar char="•"/>
            </a:pPr>
            <a:r>
              <a:rPr lang="en-US" b="1" u="sng">
                <a:solidFill>
                  <a:srgbClr val="0070C0"/>
                </a:solidFill>
              </a:rPr>
              <a:t>Taxonomía:</a:t>
            </a:r>
            <a:endParaRPr/>
          </a:p>
        </p:txBody>
      </p:sp>
      <p:pic>
        <p:nvPicPr>
          <p:cNvPr id="193" name="Google Shape;193;p24"/>
          <p:cNvPicPr preferRelativeResize="0"/>
          <p:nvPr/>
        </p:nvPicPr>
        <p:blipFill rotWithShape="1">
          <a:blip r:embed="rId3">
            <a:alphaModFix/>
          </a:blip>
          <a:srcRect/>
          <a:stretch/>
        </p:blipFill>
        <p:spPr>
          <a:xfrm>
            <a:off x="4442592" y="2018271"/>
            <a:ext cx="4962525" cy="4267200"/>
          </a:xfrm>
          <a:prstGeom prst="rect">
            <a:avLst/>
          </a:prstGeom>
          <a:noFill/>
          <a:ln>
            <a:noFill/>
          </a:ln>
          <a:effectLst>
            <a:outerShdw dist="107763" dir="2700000" algn="ctr" rotWithShape="0">
              <a:srgbClr val="808080">
                <a:alpha val="4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1484300" y="114300"/>
            <a:ext cx="10018800" cy="1023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Tecnología que utilizan (Base)</a:t>
            </a:r>
            <a:endParaRPr b="1" u="sng"/>
          </a:p>
        </p:txBody>
      </p:sp>
      <p:sp>
        <p:nvSpPr>
          <p:cNvPr id="199" name="Google Shape;199;p25"/>
          <p:cNvSpPr txBox="1">
            <a:spLocks noGrp="1"/>
          </p:cNvSpPr>
          <p:nvPr>
            <p:ph type="body" idx="1"/>
          </p:nvPr>
        </p:nvSpPr>
        <p:spPr>
          <a:xfrm>
            <a:off x="1288368" y="1377041"/>
            <a:ext cx="10018713" cy="4721680"/>
          </a:xfrm>
          <a:prstGeom prst="rect">
            <a:avLst/>
          </a:prstGeom>
          <a:noFill/>
          <a:ln>
            <a:noFill/>
          </a:ln>
        </p:spPr>
        <p:txBody>
          <a:bodyPr spcFirstLastPara="1" wrap="square" lIns="91425" tIns="45700" rIns="91425" bIns="45700" anchor="ctr" anchorCtr="0">
            <a:noAutofit/>
          </a:bodyPr>
          <a:lstStyle/>
          <a:p>
            <a:pPr marL="285750" lvl="0" indent="-285750" algn="l" rtl="0">
              <a:lnSpc>
                <a:spcPct val="90000"/>
              </a:lnSpc>
              <a:spcBef>
                <a:spcPts val="0"/>
              </a:spcBef>
              <a:spcAft>
                <a:spcPts val="0"/>
              </a:spcAft>
              <a:buSzPts val="3219"/>
              <a:buChar char="•"/>
            </a:pPr>
            <a:r>
              <a:rPr lang="en-US" sz="2220"/>
              <a:t>Todas las conexiones utilizadas en estos programas entre clientes y servidores se hacen mediante sockets estudiados a lo largo de la asignatura.</a:t>
            </a:r>
            <a:endParaRPr/>
          </a:p>
          <a:p>
            <a:pPr marL="0" lvl="0" indent="0" algn="l" rtl="0">
              <a:lnSpc>
                <a:spcPct val="90000"/>
              </a:lnSpc>
              <a:spcBef>
                <a:spcPts val="1044"/>
              </a:spcBef>
              <a:spcAft>
                <a:spcPts val="0"/>
              </a:spcAft>
              <a:buSzPts val="3219"/>
              <a:buNone/>
            </a:pPr>
            <a:endParaRPr sz="2220"/>
          </a:p>
          <a:p>
            <a:pPr marL="285750" lvl="0" indent="-285750" algn="l" rtl="0">
              <a:lnSpc>
                <a:spcPct val="90000"/>
              </a:lnSpc>
              <a:spcBef>
                <a:spcPts val="1044"/>
              </a:spcBef>
              <a:spcAft>
                <a:spcPts val="0"/>
              </a:spcAft>
              <a:buSzPts val="3219"/>
              <a:buChar char="•"/>
            </a:pPr>
            <a:r>
              <a:rPr lang="en-US" sz="2220"/>
              <a:t>Los sockets utilizados son de dominio AF_INET, de tipo SOCK_STREAM.</a:t>
            </a:r>
            <a:endParaRPr/>
          </a:p>
          <a:p>
            <a:pPr marL="0" lvl="0" indent="0" algn="l" rtl="0">
              <a:lnSpc>
                <a:spcPct val="90000"/>
              </a:lnSpc>
              <a:spcBef>
                <a:spcPts val="1044"/>
              </a:spcBef>
              <a:spcAft>
                <a:spcPts val="0"/>
              </a:spcAft>
              <a:buSzPts val="3219"/>
              <a:buNone/>
            </a:pPr>
            <a:endParaRPr sz="2220"/>
          </a:p>
          <a:p>
            <a:pPr marL="285750" lvl="0" indent="-285750" algn="l" rtl="0">
              <a:lnSpc>
                <a:spcPct val="90000"/>
              </a:lnSpc>
              <a:spcBef>
                <a:spcPts val="1044"/>
              </a:spcBef>
              <a:spcAft>
                <a:spcPts val="0"/>
              </a:spcAft>
              <a:buSzPts val="3219"/>
              <a:buChar char="•"/>
            </a:pPr>
            <a:r>
              <a:rPr lang="en-US" sz="2220"/>
              <a:t>Utilización arquitectura </a:t>
            </a:r>
            <a:r>
              <a:rPr lang="en-US" sz="2220" b="1"/>
              <a:t>cliente-servidor</a:t>
            </a:r>
            <a:endParaRPr/>
          </a:p>
          <a:p>
            <a:pPr marL="0" lvl="0" indent="0" algn="l" rtl="0">
              <a:lnSpc>
                <a:spcPct val="90000"/>
              </a:lnSpc>
              <a:spcBef>
                <a:spcPts val="1044"/>
              </a:spcBef>
              <a:spcAft>
                <a:spcPts val="0"/>
              </a:spcAft>
              <a:buSzPts val="3219"/>
              <a:buNone/>
            </a:pPr>
            <a:endParaRPr sz="2220"/>
          </a:p>
          <a:p>
            <a:pPr marL="285750" lvl="0" indent="-285750" algn="l" rtl="0">
              <a:lnSpc>
                <a:spcPct val="90000"/>
              </a:lnSpc>
              <a:spcBef>
                <a:spcPts val="1044"/>
              </a:spcBef>
              <a:spcAft>
                <a:spcPts val="0"/>
              </a:spcAft>
              <a:buSzPts val="3219"/>
              <a:buChar char="•"/>
            </a:pPr>
            <a:r>
              <a:rPr lang="en-US" sz="2220"/>
              <a:t>Modificación de la arquitectura tradicional donde </a:t>
            </a:r>
            <a:endParaRPr sz="2220"/>
          </a:p>
          <a:p>
            <a:pPr marL="0" lvl="0" indent="0" algn="l" rtl="0">
              <a:lnSpc>
                <a:spcPct val="90000"/>
              </a:lnSpc>
              <a:spcBef>
                <a:spcPts val="1044"/>
              </a:spcBef>
              <a:spcAft>
                <a:spcPts val="0"/>
              </a:spcAft>
              <a:buSzPts val="3219"/>
              <a:buNone/>
            </a:pPr>
            <a:r>
              <a:rPr lang="en-US" sz="2220"/>
              <a:t>     ahora un </a:t>
            </a:r>
            <a:r>
              <a:rPr lang="en-US" sz="2220" b="1"/>
              <a:t>cliente</a:t>
            </a:r>
            <a:r>
              <a:rPr lang="en-US" sz="2220"/>
              <a:t> también puede ser a la vez </a:t>
            </a:r>
            <a:r>
              <a:rPr lang="en-US" sz="2220" b="1"/>
              <a:t>servidor</a:t>
            </a:r>
            <a:r>
              <a:rPr lang="en-US" sz="2220"/>
              <a:t>.</a:t>
            </a:r>
            <a:endParaRPr/>
          </a:p>
          <a:p>
            <a:pPr marL="285750" lvl="0" indent="-81343" algn="l" rtl="0">
              <a:lnSpc>
                <a:spcPct val="90000"/>
              </a:lnSpc>
              <a:spcBef>
                <a:spcPts val="1044"/>
              </a:spcBef>
              <a:spcAft>
                <a:spcPts val="0"/>
              </a:spcAft>
              <a:buSzPts val="3219"/>
              <a:buNone/>
            </a:pPr>
            <a:endParaRPr sz="2220"/>
          </a:p>
          <a:p>
            <a:pPr marL="285750" lvl="0" indent="-285750" algn="l" rtl="0">
              <a:lnSpc>
                <a:spcPct val="90000"/>
              </a:lnSpc>
              <a:spcBef>
                <a:spcPts val="1044"/>
              </a:spcBef>
              <a:spcAft>
                <a:spcPts val="0"/>
              </a:spcAft>
              <a:buSzPts val="3219"/>
              <a:buChar char="•"/>
            </a:pPr>
            <a:r>
              <a:rPr lang="en-US" sz="2220" b="1"/>
              <a:t>Realizan una conexión directa entre clientes</a:t>
            </a:r>
            <a:endParaRPr sz="2220" b="1"/>
          </a:p>
        </p:txBody>
      </p:sp>
      <p:pic>
        <p:nvPicPr>
          <p:cNvPr id="200" name="Google Shape;200;p25" descr="http://ibiblio.org/pub/linux/docs/LuCaS/Manuales-LuCAS/doc-manual-openMosix-1.0/doc-manual-openMosix_html-1.0/conexion_tcp.png"/>
          <p:cNvPicPr preferRelativeResize="0"/>
          <p:nvPr/>
        </p:nvPicPr>
        <p:blipFill rotWithShape="1">
          <a:blip r:embed="rId3">
            <a:alphaModFix/>
          </a:blip>
          <a:srcRect/>
          <a:stretch/>
        </p:blipFill>
        <p:spPr>
          <a:xfrm>
            <a:off x="8384721" y="3129640"/>
            <a:ext cx="3738788" cy="3190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p:nvPr/>
        </p:nvSpPr>
        <p:spPr>
          <a:xfrm>
            <a:off x="1458098" y="-39127"/>
            <a:ext cx="10733902" cy="17525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000"/>
              <a:buFont typeface="Corbel"/>
              <a:buNone/>
            </a:pPr>
            <a:r>
              <a:rPr lang="en-US" sz="4000" b="1" i="0" u="sng" strike="noStrike" cap="none">
                <a:solidFill>
                  <a:schemeClr val="dk1"/>
                </a:solidFill>
                <a:latin typeface="Corbel"/>
                <a:ea typeface="Corbel"/>
                <a:cs typeface="Corbel"/>
                <a:sym typeface="Corbel"/>
              </a:rPr>
              <a:t>Aspectos más destacados de las Redes de Pares</a:t>
            </a:r>
            <a:endParaRPr sz="4000" b="0" i="0" u="sng" strike="noStrike" cap="none">
              <a:solidFill>
                <a:schemeClr val="dk1"/>
              </a:solidFill>
              <a:latin typeface="Corbel"/>
              <a:ea typeface="Corbel"/>
              <a:cs typeface="Corbel"/>
              <a:sym typeface="Corbel"/>
            </a:endParaRPr>
          </a:p>
        </p:txBody>
      </p:sp>
      <p:sp>
        <p:nvSpPr>
          <p:cNvPr id="206" name="Google Shape;206;p26"/>
          <p:cNvSpPr txBox="1"/>
          <p:nvPr/>
        </p:nvSpPr>
        <p:spPr>
          <a:xfrm>
            <a:off x="3992031" y="1431839"/>
            <a:ext cx="5003270" cy="876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186C3"/>
              </a:buClr>
              <a:buSzPts val="4350"/>
              <a:buFont typeface="Arial"/>
              <a:buNone/>
            </a:pPr>
            <a:r>
              <a:rPr lang="en-US" sz="3000" b="1" i="0" u="sng" strike="noStrike" cap="none">
                <a:solidFill>
                  <a:srgbClr val="0070C0"/>
                </a:solidFill>
                <a:latin typeface="Corbel"/>
                <a:ea typeface="Corbel"/>
                <a:cs typeface="Corbel"/>
                <a:sym typeface="Corbel"/>
              </a:rPr>
              <a:t>Características Principales</a:t>
            </a:r>
            <a:endParaRPr/>
          </a:p>
          <a:p>
            <a:pPr marL="0" marR="0" lvl="0" indent="0" algn="l" rtl="0">
              <a:spcBef>
                <a:spcPts val="1080"/>
              </a:spcBef>
              <a:spcAft>
                <a:spcPts val="0"/>
              </a:spcAft>
              <a:buClr>
                <a:srgbClr val="1186C3"/>
              </a:buClr>
              <a:buSzPts val="3480"/>
              <a:buFont typeface="Arial"/>
              <a:buNone/>
            </a:pPr>
            <a:endParaRPr sz="2400" b="0" i="0" u="none" strike="noStrike" cap="none">
              <a:solidFill>
                <a:srgbClr val="0070C0"/>
              </a:solidFill>
              <a:latin typeface="Corbel"/>
              <a:ea typeface="Corbel"/>
              <a:cs typeface="Corbel"/>
              <a:sym typeface="Corbel"/>
            </a:endParaRPr>
          </a:p>
        </p:txBody>
      </p:sp>
      <p:sp>
        <p:nvSpPr>
          <p:cNvPr id="207" name="Google Shape;207;p26"/>
          <p:cNvSpPr/>
          <p:nvPr/>
        </p:nvSpPr>
        <p:spPr>
          <a:xfrm>
            <a:off x="5058752" y="2918833"/>
            <a:ext cx="6096000" cy="240065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Costo de propiedad</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Conectividad Ad-Hoc</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Performance</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Seguridad</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Transpariencia</a:t>
            </a:r>
            <a:endParaRPr sz="2500" b="0" i="0" u="none" strike="noStrike" cap="none">
              <a:solidFill>
                <a:schemeClr val="dk1"/>
              </a:solidFill>
              <a:latin typeface="Corbel"/>
              <a:ea typeface="Corbel"/>
              <a:cs typeface="Corbel"/>
              <a:sym typeface="Corbel"/>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Tolerancia a Fallos</a:t>
            </a:r>
            <a:endParaRPr sz="2500" b="0" i="0" u="none" strike="noStrike" cap="none">
              <a:solidFill>
                <a:schemeClr val="dk1"/>
              </a:solidFill>
              <a:latin typeface="Corbel"/>
              <a:ea typeface="Corbel"/>
              <a:cs typeface="Corbel"/>
              <a:sym typeface="Corbel"/>
            </a:endParaRPr>
          </a:p>
        </p:txBody>
      </p:sp>
      <p:sp>
        <p:nvSpPr>
          <p:cNvPr id="208" name="Google Shape;208;p26"/>
          <p:cNvSpPr txBox="1"/>
          <p:nvPr/>
        </p:nvSpPr>
        <p:spPr>
          <a:xfrm>
            <a:off x="1848134" y="2918833"/>
            <a:ext cx="4287794" cy="3062377"/>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Descubrimiento de Pares</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Organización del Trabajo</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Distribución de Carga</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Auto-organización</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Descentralización</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Escalabilidad</a:t>
            </a:r>
            <a:endParaRPr/>
          </a:p>
          <a:p>
            <a:pPr marL="285750" marR="0" lvl="0" indent="-285750" algn="ctr" rtl="0">
              <a:spcBef>
                <a:spcPts val="0"/>
              </a:spcBef>
              <a:spcAft>
                <a:spcPts val="0"/>
              </a:spcAft>
              <a:buClr>
                <a:schemeClr val="dk1"/>
              </a:buClr>
              <a:buSzPts val="2500"/>
              <a:buFont typeface="Arial"/>
              <a:buChar char="•"/>
            </a:pPr>
            <a:r>
              <a:rPr lang="en-US" sz="2500" b="0" i="0" u="none" strike="noStrike" cap="none">
                <a:solidFill>
                  <a:schemeClr val="dk1"/>
                </a:solidFill>
                <a:latin typeface="Corbel"/>
                <a:ea typeface="Corbel"/>
                <a:cs typeface="Corbel"/>
                <a:sym typeface="Corbel"/>
              </a:rPr>
              <a:t>Anonimato</a:t>
            </a:r>
            <a:endParaRPr sz="2500" b="0" i="0" u="none" strike="noStrike" cap="none">
              <a:solidFill>
                <a:schemeClr val="dk1"/>
              </a:solidFill>
              <a:latin typeface="Corbel"/>
              <a:ea typeface="Corbel"/>
              <a:cs typeface="Corbel"/>
              <a:sym typeface="Corbel"/>
            </a:endParaRPr>
          </a:p>
          <a:p>
            <a:pPr marL="0" marR="0" lvl="0" indent="0" algn="ctr" rtl="0">
              <a:spcBef>
                <a:spcPts val="0"/>
              </a:spcBef>
              <a:spcAft>
                <a:spcPts val="0"/>
              </a:spcAft>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1458098" y="-355600"/>
            <a:ext cx="10733902" cy="17525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000"/>
              <a:buFont typeface="Corbel"/>
              <a:buNone/>
            </a:pPr>
            <a:r>
              <a:rPr lang="en-US" b="1" u="sng"/>
              <a:t>Aspectos más destacados de las Redes de Pares</a:t>
            </a:r>
            <a:endParaRPr u="sng"/>
          </a:p>
        </p:txBody>
      </p:sp>
      <p:sp>
        <p:nvSpPr>
          <p:cNvPr id="214" name="Google Shape;214;p27"/>
          <p:cNvSpPr txBox="1">
            <a:spLocks noGrp="1"/>
          </p:cNvSpPr>
          <p:nvPr>
            <p:ph type="body" idx="1"/>
          </p:nvPr>
        </p:nvSpPr>
        <p:spPr>
          <a:xfrm>
            <a:off x="1789818" y="990806"/>
            <a:ext cx="6809602" cy="550742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668"/>
              <a:buNone/>
            </a:pPr>
            <a:r>
              <a:rPr lang="en-US" sz="1840" b="1" u="sng">
                <a:solidFill>
                  <a:srgbClr val="741942"/>
                </a:solidFill>
              </a:rPr>
              <a:t>P2P:</a:t>
            </a:r>
            <a:endParaRPr/>
          </a:p>
          <a:p>
            <a:pPr marL="285750" lvl="0" indent="-285750" algn="just" rtl="0">
              <a:lnSpc>
                <a:spcPct val="100000"/>
              </a:lnSpc>
              <a:spcBef>
                <a:spcPts val="904"/>
              </a:spcBef>
              <a:spcAft>
                <a:spcPts val="0"/>
              </a:spcAft>
              <a:buSzPts val="2204"/>
              <a:buChar char="•"/>
            </a:pPr>
            <a:r>
              <a:rPr lang="en-US" sz="1520">
                <a:solidFill>
                  <a:srgbClr val="741942"/>
                </a:solidFill>
              </a:rPr>
              <a:t>Modo Activo. Cada parte cumple ambos roles (Cliente/Servidor).	</a:t>
            </a:r>
            <a:endParaRPr/>
          </a:p>
          <a:p>
            <a:pPr marL="285750" lvl="0" indent="-285750" algn="just" rtl="0">
              <a:lnSpc>
                <a:spcPct val="100000"/>
              </a:lnSpc>
              <a:spcBef>
                <a:spcPts val="904"/>
              </a:spcBef>
              <a:spcAft>
                <a:spcPts val="0"/>
              </a:spcAft>
              <a:buSzPts val="2204"/>
              <a:buChar char="•"/>
            </a:pPr>
            <a:r>
              <a:rPr lang="en-US" sz="1520">
                <a:solidFill>
                  <a:srgbClr val="741942"/>
                </a:solidFill>
              </a:rPr>
              <a:t>Política “Dar y Recibir”.  Peers = “como los demás”</a:t>
            </a:r>
            <a:endParaRPr/>
          </a:p>
          <a:p>
            <a:pPr marL="285750" lvl="0" indent="-285750" algn="just" rtl="0">
              <a:lnSpc>
                <a:spcPct val="100000"/>
              </a:lnSpc>
              <a:spcBef>
                <a:spcPts val="904"/>
              </a:spcBef>
              <a:spcAft>
                <a:spcPts val="0"/>
              </a:spcAft>
              <a:buSzPts val="2204"/>
              <a:buChar char="•"/>
            </a:pPr>
            <a:r>
              <a:rPr lang="en-US" sz="1520">
                <a:solidFill>
                  <a:srgbClr val="741942"/>
                </a:solidFill>
              </a:rPr>
              <a:t>Recursos accesibles mientras el usuario esté disponible</a:t>
            </a:r>
            <a:endParaRPr/>
          </a:p>
          <a:p>
            <a:pPr marL="285750" lvl="0" indent="-285750" algn="just" rtl="0">
              <a:lnSpc>
                <a:spcPct val="100000"/>
              </a:lnSpc>
              <a:spcBef>
                <a:spcPts val="904"/>
              </a:spcBef>
              <a:spcAft>
                <a:spcPts val="0"/>
              </a:spcAft>
              <a:buSzPts val="2204"/>
              <a:buChar char="•"/>
            </a:pPr>
            <a:r>
              <a:rPr lang="en-US" sz="1520">
                <a:solidFill>
                  <a:srgbClr val="741942"/>
                </a:solidFill>
              </a:rPr>
              <a:t>Recursos descentralizados en cada usuario.</a:t>
            </a:r>
            <a:endParaRPr/>
          </a:p>
          <a:p>
            <a:pPr marL="285750" lvl="0" indent="-285750" algn="just" rtl="0">
              <a:lnSpc>
                <a:spcPct val="100000"/>
              </a:lnSpc>
              <a:spcBef>
                <a:spcPts val="904"/>
              </a:spcBef>
              <a:spcAft>
                <a:spcPts val="0"/>
              </a:spcAft>
              <a:buSzPts val="2204"/>
              <a:buChar char="•"/>
            </a:pPr>
            <a:r>
              <a:rPr lang="en-US" sz="1520">
                <a:solidFill>
                  <a:srgbClr val="741942"/>
                </a:solidFill>
              </a:rPr>
              <a:t>Puede instalarse en cualquier tipo de dispositivo</a:t>
            </a:r>
            <a:endParaRPr sz="1520">
              <a:solidFill>
                <a:srgbClr val="741942"/>
              </a:solidFill>
            </a:endParaRPr>
          </a:p>
          <a:p>
            <a:pPr marL="285750" lvl="0" indent="-285750" algn="just" rtl="0">
              <a:lnSpc>
                <a:spcPct val="100000"/>
              </a:lnSpc>
              <a:spcBef>
                <a:spcPts val="904"/>
              </a:spcBef>
              <a:spcAft>
                <a:spcPts val="0"/>
              </a:spcAft>
              <a:buSzPts val="2204"/>
              <a:buChar char="•"/>
            </a:pPr>
            <a:r>
              <a:rPr lang="en-US" sz="1520">
                <a:solidFill>
                  <a:srgbClr val="741942"/>
                </a:solidFill>
              </a:rPr>
              <a:t>Generalmente es hardware heterogéneo</a:t>
            </a:r>
            <a:endParaRPr/>
          </a:p>
          <a:p>
            <a:pPr marL="285750" lvl="0" indent="-285750" algn="just" rtl="0">
              <a:lnSpc>
                <a:spcPct val="100000"/>
              </a:lnSpc>
              <a:spcBef>
                <a:spcPts val="904"/>
              </a:spcBef>
              <a:spcAft>
                <a:spcPts val="0"/>
              </a:spcAft>
              <a:buSzPts val="2204"/>
              <a:buChar char="•"/>
            </a:pPr>
            <a:r>
              <a:rPr lang="en-US" sz="1520">
                <a:solidFill>
                  <a:srgbClr val="741942"/>
                </a:solidFill>
              </a:rPr>
              <a:t>Utiliza mecanismos propios de la red P2P</a:t>
            </a:r>
            <a:endParaRPr/>
          </a:p>
          <a:p>
            <a:pPr marL="285750" lvl="0" indent="-285750" algn="just" rtl="0">
              <a:lnSpc>
                <a:spcPct val="100000"/>
              </a:lnSpc>
              <a:spcBef>
                <a:spcPts val="904"/>
              </a:spcBef>
              <a:spcAft>
                <a:spcPts val="0"/>
              </a:spcAft>
              <a:buSzPts val="2204"/>
              <a:buChar char="•"/>
            </a:pPr>
            <a:r>
              <a:rPr lang="en-US" sz="1520">
                <a:solidFill>
                  <a:srgbClr val="741942"/>
                </a:solidFill>
              </a:rPr>
              <a:t>Aprovecha recursos disponibles por los usuarios</a:t>
            </a:r>
            <a:endParaRPr/>
          </a:p>
          <a:p>
            <a:pPr marL="285750" lvl="0" indent="-285750" algn="just" rtl="0">
              <a:lnSpc>
                <a:spcPct val="100000"/>
              </a:lnSpc>
              <a:spcBef>
                <a:spcPts val="904"/>
              </a:spcBef>
              <a:spcAft>
                <a:spcPts val="0"/>
              </a:spcAft>
              <a:buSzPts val="2204"/>
              <a:buChar char="•"/>
            </a:pPr>
            <a:r>
              <a:rPr lang="en-US" sz="1520">
                <a:solidFill>
                  <a:srgbClr val="741942"/>
                </a:solidFill>
              </a:rPr>
              <a:t>Escalabilidad = Más usuarios</a:t>
            </a:r>
            <a:endParaRPr sz="1520">
              <a:solidFill>
                <a:srgbClr val="741942"/>
              </a:solidFill>
            </a:endParaRPr>
          </a:p>
        </p:txBody>
      </p:sp>
      <p:sp>
        <p:nvSpPr>
          <p:cNvPr id="215" name="Google Shape;215;p27"/>
          <p:cNvSpPr txBox="1"/>
          <p:nvPr/>
        </p:nvSpPr>
        <p:spPr>
          <a:xfrm>
            <a:off x="7192372" y="760023"/>
            <a:ext cx="5249461" cy="590008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1186C3"/>
              </a:buClr>
              <a:buSzPts val="2548"/>
              <a:buFont typeface="Arial"/>
              <a:buNone/>
            </a:pPr>
            <a:r>
              <a:rPr lang="en-US" sz="1757" b="1" i="0" u="sng" strike="noStrike" cap="none">
                <a:solidFill>
                  <a:srgbClr val="0070C0"/>
                </a:solidFill>
                <a:latin typeface="Corbel"/>
                <a:ea typeface="Corbel"/>
                <a:cs typeface="Corbel"/>
                <a:sym typeface="Corbel"/>
              </a:rPr>
              <a:t>Cliente/Servidor:</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Modo Pasivo.  Cada parte tiene un determinado rol.</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Servidor Entrega, cliente consume</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Recursos siempre disponibles (mientras el servidor funcione)</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Recursos centralizados en el Servidor</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Requiere equipamiento de altas prestaciones</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Generalmente es hardware homogéneo</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Utiliza DNS para ubicar el servidor</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No aprovecha los recursos disponibles por el cliente</a:t>
            </a:r>
            <a:endParaRPr/>
          </a:p>
          <a:p>
            <a:pPr marL="285750" marR="0" lvl="0" indent="-285750" algn="just" rtl="0">
              <a:lnSpc>
                <a:spcPct val="90000"/>
              </a:lnSpc>
              <a:spcBef>
                <a:spcPts val="877"/>
              </a:spcBef>
              <a:spcAft>
                <a:spcPts val="0"/>
              </a:spcAft>
              <a:buClr>
                <a:srgbClr val="1186C3"/>
              </a:buClr>
              <a:buSzPts val="2011"/>
              <a:buFont typeface="Arial"/>
              <a:buChar char="•"/>
            </a:pPr>
            <a:r>
              <a:rPr lang="en-US" sz="1387" b="0" i="0" u="none" strike="noStrike" cap="none">
                <a:solidFill>
                  <a:srgbClr val="531A88"/>
                </a:solidFill>
                <a:latin typeface="Corbel"/>
                <a:ea typeface="Corbel"/>
                <a:cs typeface="Corbel"/>
                <a:sym typeface="Corbel"/>
              </a:rPr>
              <a:t> Escalabilidad = Más recursos</a:t>
            </a:r>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1632</Words>
  <Application>Microsoft Office PowerPoint</Application>
  <PresentationFormat>Panorámica</PresentationFormat>
  <Paragraphs>239</Paragraphs>
  <Slides>44</Slides>
  <Notes>44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44</vt:i4>
      </vt:variant>
    </vt:vector>
  </HeadingPairs>
  <TitlesOfParts>
    <vt:vector size="48" baseType="lpstr">
      <vt:lpstr>Arial</vt:lpstr>
      <vt:lpstr>Corbel</vt:lpstr>
      <vt:lpstr>Tahoma</vt:lpstr>
      <vt:lpstr>Parallax</vt:lpstr>
      <vt:lpstr>Redes de Pares</vt:lpstr>
      <vt:lpstr>Redes de Pares</vt:lpstr>
      <vt:lpstr>Temario</vt:lpstr>
      <vt:lpstr>Aspectos más destacados de las Redes de Pares</vt:lpstr>
      <vt:lpstr>Aspectos más destacados de las Redes de Pares</vt:lpstr>
      <vt:lpstr>Aspectos más destacados de las Redes de Pares</vt:lpstr>
      <vt:lpstr>Tecnología que utilizan (Base)</vt:lpstr>
      <vt:lpstr>Presentación de PowerPoint</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Aspectos más destacados de las Redes de Pares</vt:lpstr>
      <vt:lpstr>Temario</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Aspectos más destacados sobre red Gnutella  (v O.4 y v O.6) </vt:lpstr>
      <vt:lpstr>Temario</vt:lpstr>
      <vt:lpstr>Bit Torrent</vt:lpstr>
      <vt:lpstr>Bit Torrent</vt:lpstr>
      <vt:lpstr>Funcionamiento</vt:lpstr>
      <vt:lpstr>Archivo .torrent</vt:lpstr>
      <vt:lpstr>Archivo .torrent</vt:lpstr>
      <vt:lpstr>Agentes en Bit Torrent</vt:lpstr>
      <vt:lpstr>Agentes en Bit Torrent</vt:lpstr>
      <vt:lpstr>Modo de descarga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de Pares</dc:title>
  <cp:lastModifiedBy>Petrocelli, David Marcelo</cp:lastModifiedBy>
  <cp:revision>1</cp:revision>
  <dcterms:modified xsi:type="dcterms:W3CDTF">2020-03-09T13:23:28Z</dcterms:modified>
</cp:coreProperties>
</file>